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0" r:id="rId5"/>
    <p:sldId id="262" r:id="rId6"/>
    <p:sldId id="264" r:id="rId7"/>
    <p:sldId id="258" r:id="rId8"/>
    <p:sldId id="265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6" r:id="rId17"/>
    <p:sldId id="276" r:id="rId18"/>
    <p:sldId id="277" r:id="rId19"/>
    <p:sldId id="279" r:id="rId20"/>
    <p:sldId id="280" r:id="rId21"/>
    <p:sldId id="284" r:id="rId22"/>
    <p:sldId id="285" r:id="rId23"/>
    <p:sldId id="286" r:id="rId24"/>
    <p:sldId id="267" r:id="rId25"/>
    <p:sldId id="287" r:id="rId26"/>
    <p:sldId id="288" r:id="rId27"/>
    <p:sldId id="289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/>
    <p:restoredTop sz="94762"/>
  </p:normalViewPr>
  <p:slideViewPr>
    <p:cSldViewPr snapToGrid="0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F4CF-268E-3B01-A5F3-5FFD6609A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3AFAE-00B6-9F35-6747-42A01F976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ED96-C977-980F-5052-21A27DEB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51211-9638-C49A-65C8-AF25C590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1B261-5A04-A2A4-558E-44BEE00E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DBFD-3D3B-8879-DD25-BF044D3F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9A6D8-DE1C-8FE7-A903-BE976518C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8A6E6-9EB2-A321-84A7-DD32023C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2D97D-7875-5F9F-D4AF-8F05F526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26BAE-B337-BFCC-C1FE-8FEF3946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9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15406-B904-F66B-DDE1-B84E5AF93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1C627-87C8-8362-56DA-982CF746F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D34BE-BA7B-49E1-767B-3F11AD1B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0009B-D6F6-3FA9-1019-767833F6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FA5B-D839-2395-6806-30AC3A3A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7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31FE-58B6-9E12-E917-BB7158DA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13F2-98C9-D2DB-6A43-B8F8EEA2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B4F5C-2DDA-E1F7-DDDD-85AC53E7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8A4D7-C031-CEC0-AEF1-167ABBFE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E1FC-9F4B-9F54-1EBC-78D4038C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E175-FE99-D520-741B-0F04646F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72817-E4A4-3327-FB96-1C0359C4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1637C-EF64-85A4-6C8E-180686DA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955E9-45DC-9849-7F10-05790D52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0BB99-2B3E-095F-85A1-4088456F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5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6C6A-84FF-3247-5C7B-126054D7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8219-635B-F765-1C21-D6256EB54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BD17C-DE3F-D746-038D-210FD9645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91910-A10E-19D0-38C4-5D5D1203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B4F93-B1D6-768F-79A4-D88126E31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3E813-C987-394E-99C4-4868D890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4D73-785B-5433-3892-B85182E7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02ADB-DFB7-D37A-0F15-4A0663F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A5613-4F07-6A74-1421-294E46B6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3B2F4-8420-C057-75CF-8DB8F3D50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08251-3033-86C9-4877-8CC33A6FE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E8528-BBC1-95AF-3428-F5529409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6ECD9-F29E-E951-BF64-DA688C7D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3963-6CA4-330D-A9F5-27A51C8A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94B5-1361-23C5-54F0-F6843E7B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622F6-4EBA-B690-EDC1-7CD551736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DDD6C-EF8F-DE2B-193C-F0E08AE8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434BF-AD63-E2F7-C7BB-1ADEFD44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89178E-6F62-593A-19B6-F40EFB48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7E7E0-35E3-39E2-2D85-F2690F93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DA162-8429-8F01-4E71-411B345D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8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725B-41DD-2DA4-E8EC-1AA778C4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A504-24FF-BD3B-C054-DAC89678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2F138-8B4D-41D2-5986-97CFFCED0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AC349-6C4C-E882-F00B-FB06CB6F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1612-A402-F658-8F7C-4D730451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DD086-5F10-8496-4EBB-C2B7BAD8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8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57A6-E322-44B3-6686-B437B118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3055E-C9A9-7705-3BCE-CBCE9A5AC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4187C-70C0-22C5-104A-A0925440C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73E90-F630-616E-151D-115EF322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4F4B3-C199-73E0-B6BC-BACE100E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AFCA1-89FD-8379-957A-00BFF47B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5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6501A-F3AE-E6CE-2C02-5C545962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96F1-2318-391E-FC0C-EF5374FD1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7F9E7-ECCD-8223-299D-744C9AA79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CB9F2-9D2E-4B41-AD69-4F1CD35785C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BE3DC-EDB0-0EBF-E000-0F8A42EF3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CB409-34AE-FA28-77D6-E14AE21E6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7C123-E6AC-184B-AFD2-2F7C46AF7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7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1364C580-608E-B5AD-922F-9C13B7D22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" r="22911" b="9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D9FD0-0917-15A2-D83A-D21AA41A3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Spotify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3DA97-A9A6-B78A-7375-61963B2BA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785631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By Eva </a:t>
            </a:r>
            <a:r>
              <a:rPr lang="en-US" sz="2000" dirty="0" err="1"/>
              <a:t>Beyebach</a:t>
            </a:r>
            <a:r>
              <a:rPr lang="en-US" sz="2000" dirty="0"/>
              <a:t> &amp; Makayla Childs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89FA5B2-6E92-3EDD-A9EC-C65965C9174B}"/>
              </a:ext>
            </a:extLst>
          </p:cNvPr>
          <p:cNvSpPr txBox="1">
            <a:spLocks/>
          </p:cNvSpPr>
          <p:nvPr/>
        </p:nvSpPr>
        <p:spPr>
          <a:xfrm>
            <a:off x="477981" y="5244765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Group 8</a:t>
            </a:r>
          </a:p>
        </p:txBody>
      </p:sp>
    </p:spTree>
    <p:extLst>
      <p:ext uri="{BB962C8B-B14F-4D97-AF65-F5344CB8AC3E}">
        <p14:creationId xmlns:p14="http://schemas.microsoft.com/office/powerpoint/2010/main" val="341167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diagram of a variety of functions&#10;&#10;Description automatically generated with medium confidence">
            <a:extLst>
              <a:ext uri="{FF2B5EF4-FFF2-40B4-BE49-F238E27FC236}">
                <a16:creationId xmlns:a16="http://schemas.microsoft.com/office/drawing/2014/main" id="{008D438A-B999-3F3A-E167-2739B821A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3"/>
          <a:stretch/>
        </p:blipFill>
        <p:spPr>
          <a:xfrm>
            <a:off x="531778" y="2461374"/>
            <a:ext cx="6514398" cy="40043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52680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 will </a:t>
            </a:r>
            <a:r>
              <a:rPr lang="en-US" sz="1800" b="1" dirty="0"/>
              <a:t>truncate</a:t>
            </a:r>
            <a:r>
              <a:rPr lang="en-US" sz="1800" dirty="0"/>
              <a:t> </a:t>
            </a:r>
            <a:r>
              <a:rPr lang="en-US" sz="1800" i="1" dirty="0"/>
              <a:t>energy </a:t>
            </a:r>
            <a:r>
              <a:rPr lang="en-US" sz="1800" i="1" dirty="0" err="1"/>
              <a:t>speechiness</a:t>
            </a:r>
            <a:r>
              <a:rPr lang="en-US" sz="1800" i="1" dirty="0"/>
              <a:t>, </a:t>
            </a:r>
            <a:r>
              <a:rPr lang="en-US" sz="1800" i="1" dirty="0" err="1"/>
              <a:t>acousticness</a:t>
            </a:r>
            <a:r>
              <a:rPr lang="en-US" sz="1800" i="1" dirty="0"/>
              <a:t>, </a:t>
            </a:r>
            <a:r>
              <a:rPr lang="en-US" sz="1800" i="1" dirty="0" err="1"/>
              <a:t>instrumentalne</a:t>
            </a:r>
            <a:r>
              <a:rPr lang="en-US" sz="1800" dirty="0" err="1"/>
              <a:t>ss</a:t>
            </a:r>
            <a:r>
              <a:rPr lang="en-US" sz="1800" dirty="0"/>
              <a:t> and </a:t>
            </a:r>
            <a:r>
              <a:rPr lang="en-US" sz="1800" i="1" dirty="0"/>
              <a:t>liveness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will</a:t>
            </a:r>
            <a:r>
              <a:rPr lang="en-US" sz="1800" b="1" dirty="0"/>
              <a:t> </a:t>
            </a:r>
            <a:r>
              <a:rPr lang="en-US" sz="1800" b="1" dirty="0" err="1"/>
              <a:t>winsorize</a:t>
            </a:r>
            <a:r>
              <a:rPr lang="en-US" sz="1800" b="1" dirty="0"/>
              <a:t> </a:t>
            </a:r>
            <a:r>
              <a:rPr lang="en-US" sz="1800" i="1" dirty="0"/>
              <a:t>loudness, tempo </a:t>
            </a:r>
            <a:r>
              <a:rPr lang="en-US" sz="1800" dirty="0"/>
              <a:t>and </a:t>
            </a:r>
            <a:r>
              <a:rPr lang="en-US" sz="1800" i="1" dirty="0"/>
              <a:t>duration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9779A-8916-A15B-AC2C-8243D196B36D}"/>
              </a:ext>
            </a:extLst>
          </p:cNvPr>
          <p:cNvSpPr txBox="1"/>
          <p:nvPr/>
        </p:nvSpPr>
        <p:spPr>
          <a:xfrm>
            <a:off x="1112520" y="1500616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 </a:t>
            </a:r>
            <a:r>
              <a:rPr lang="en-US" b="1" dirty="0"/>
              <a:t>Boxplot</a:t>
            </a:r>
            <a:r>
              <a:rPr lang="en-US" sz="1800" b="1" dirty="0"/>
              <a:t> exploration </a:t>
            </a:r>
            <a:r>
              <a:rPr lang="en-US" sz="1800" dirty="0"/>
              <a:t>to </a:t>
            </a:r>
            <a:r>
              <a:rPr lang="en-US" dirty="0"/>
              <a:t>identify outliers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301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059" y="1357999"/>
            <a:ext cx="5627653" cy="105234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Visual </a:t>
            </a:r>
            <a:r>
              <a:rPr lang="en-US" sz="1800" b="1" dirty="0"/>
              <a:t>histogram exploration </a:t>
            </a:r>
            <a:r>
              <a:rPr lang="en-US" sz="1800" dirty="0"/>
              <a:t>to understand the data set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diagram of different types of frequency plots&#10;&#10;Description automatically generated with medium confidence">
            <a:extLst>
              <a:ext uri="{FF2B5EF4-FFF2-40B4-BE49-F238E27FC236}">
                <a16:creationId xmlns:a16="http://schemas.microsoft.com/office/drawing/2014/main" id="{00CC95A2-28DB-1255-D054-135D2B84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" y="2054435"/>
            <a:ext cx="7141755" cy="4488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7640589" y="2410341"/>
            <a:ext cx="4148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Duration</a:t>
            </a:r>
            <a:r>
              <a:rPr lang="en-US" dirty="0"/>
              <a:t> , </a:t>
            </a:r>
            <a:r>
              <a:rPr lang="en-US" i="1" dirty="0"/>
              <a:t>Valence</a:t>
            </a:r>
            <a:r>
              <a:rPr lang="en-US" dirty="0"/>
              <a:t> and</a:t>
            </a:r>
            <a:r>
              <a:rPr lang="en-US" i="1" dirty="0"/>
              <a:t> tempo</a:t>
            </a:r>
            <a:r>
              <a:rPr lang="en-US" dirty="0"/>
              <a:t> are </a:t>
            </a:r>
            <a:r>
              <a:rPr lang="en-US" b="1" dirty="0"/>
              <a:t>normally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Danceability</a:t>
            </a:r>
            <a:r>
              <a:rPr lang="en-US" dirty="0"/>
              <a:t>, </a:t>
            </a:r>
            <a:r>
              <a:rPr lang="en-US" i="1" dirty="0"/>
              <a:t>Energy</a:t>
            </a:r>
            <a:r>
              <a:rPr lang="en-US" dirty="0"/>
              <a:t> and </a:t>
            </a:r>
            <a:r>
              <a:rPr lang="en-US" i="1" dirty="0"/>
              <a:t>Loudness</a:t>
            </a:r>
            <a:r>
              <a:rPr lang="en-US" dirty="0"/>
              <a:t> are </a:t>
            </a:r>
            <a:r>
              <a:rPr lang="en-US" b="1" dirty="0"/>
              <a:t>left-skewed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Acousticness</a:t>
            </a:r>
            <a:r>
              <a:rPr lang="en-US" dirty="0"/>
              <a:t>, </a:t>
            </a:r>
            <a:r>
              <a:rPr lang="en-US" i="1" dirty="0"/>
              <a:t>Liveness</a:t>
            </a:r>
            <a:r>
              <a:rPr lang="en-US" dirty="0"/>
              <a:t> and </a:t>
            </a:r>
            <a:r>
              <a:rPr lang="en-US" i="1" dirty="0" err="1"/>
              <a:t>Speechiness</a:t>
            </a:r>
            <a:r>
              <a:rPr lang="en-US" dirty="0"/>
              <a:t> are  </a:t>
            </a:r>
            <a:r>
              <a:rPr lang="en-US" b="1" dirty="0"/>
              <a:t>right-skewed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i="1" dirty="0" err="1"/>
              <a:t>track_popularity</a:t>
            </a:r>
            <a:r>
              <a:rPr lang="en-US" dirty="0"/>
              <a:t> the max is around 50-60, and it is normally distributed. There are a lot of zero values, possible </a:t>
            </a:r>
            <a:r>
              <a:rPr lang="en-US" b="1" dirty="0"/>
              <a:t>missing values or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5627653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Boxplot</a:t>
            </a:r>
            <a:r>
              <a:rPr lang="en-US" sz="1800" dirty="0"/>
              <a:t> to plot different genres vs popularity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7909037" y="2684077"/>
            <a:ext cx="4148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Pop </a:t>
            </a:r>
            <a:r>
              <a:rPr lang="en-US" dirty="0"/>
              <a:t>is the </a:t>
            </a:r>
            <a:r>
              <a:rPr lang="en-US" b="1" dirty="0"/>
              <a:t>most popular </a:t>
            </a:r>
            <a:r>
              <a:rPr lang="en-US" dirty="0"/>
              <a:t>genre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by </a:t>
            </a:r>
            <a:r>
              <a:rPr lang="en-US" i="1" dirty="0" err="1"/>
              <a:t>latin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01E60C8E-88A6-DEA7-80E5-7185E8CC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4" y="2334001"/>
            <a:ext cx="6911369" cy="444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17450F-7E21-DE5C-5DB3-81252842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43" y="2072495"/>
            <a:ext cx="7772400" cy="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9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5627653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Boxplot</a:t>
            </a:r>
            <a:r>
              <a:rPr lang="en-US" sz="1800" dirty="0"/>
              <a:t> to plot different subgenres vs popularity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7922689" y="2416159"/>
            <a:ext cx="41483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Post-Teen-Pop </a:t>
            </a:r>
            <a:r>
              <a:rPr lang="en-US" dirty="0"/>
              <a:t>is the </a:t>
            </a:r>
            <a:r>
              <a:rPr lang="en-US" b="1" dirty="0"/>
              <a:t>most popular </a:t>
            </a:r>
            <a:r>
              <a:rPr lang="en-US" dirty="0"/>
              <a:t>subgenre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Followed by </a:t>
            </a:r>
            <a:r>
              <a:rPr lang="en-US" i="1" dirty="0"/>
              <a:t>Dance-Pop </a:t>
            </a:r>
            <a:r>
              <a:rPr lang="en-US" dirty="0"/>
              <a:t>and</a:t>
            </a:r>
            <a:r>
              <a:rPr lang="en-US" i="1" dirty="0"/>
              <a:t> Permanent-Wave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chart with different colored bars&#10;&#10;Description automatically generated">
            <a:extLst>
              <a:ext uri="{FF2B5EF4-FFF2-40B4-BE49-F238E27FC236}">
                <a16:creationId xmlns:a16="http://schemas.microsoft.com/office/drawing/2014/main" id="{04F453CE-A36D-AC1F-AEC7-3920DC11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3" y="2128292"/>
            <a:ext cx="7601806" cy="44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9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Scatterplots </a:t>
            </a:r>
            <a:r>
              <a:rPr lang="en-US" sz="1800" dirty="0"/>
              <a:t>comparing parameters to popularity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7922689" y="2416159"/>
            <a:ext cx="41483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graphics contain data from the </a:t>
            </a:r>
            <a:r>
              <a:rPr lang="en-US" b="1" dirty="0"/>
              <a:t>500 most popular songs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</a:t>
            </a:r>
            <a:r>
              <a:rPr lang="en-US" i="1" dirty="0" err="1"/>
              <a:t>Instrumentalness</a:t>
            </a:r>
            <a:r>
              <a:rPr lang="en-US" i="1" dirty="0"/>
              <a:t>, </a:t>
            </a:r>
            <a:r>
              <a:rPr lang="en-US" i="1" dirty="0" err="1"/>
              <a:t>Speechiness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Loudness </a:t>
            </a:r>
            <a:r>
              <a:rPr lang="en-US" dirty="0"/>
              <a:t>have a smaller interval, we would consider them to </a:t>
            </a:r>
            <a:r>
              <a:rPr lang="en-US" b="1" dirty="0"/>
              <a:t>best predict </a:t>
            </a:r>
            <a:r>
              <a:rPr lang="en-US" i="1" dirty="0" err="1"/>
              <a:t>track_popularity</a:t>
            </a:r>
            <a:r>
              <a:rPr lang="en-US" i="1" dirty="0"/>
              <a:t>.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different colors of dots&#10;&#10;Description automatically generated with medium confidence">
            <a:extLst>
              <a:ext uri="{FF2B5EF4-FFF2-40B4-BE49-F238E27FC236}">
                <a16:creationId xmlns:a16="http://schemas.microsoft.com/office/drawing/2014/main" id="{49EE5D3E-DAE2-9ECB-7D25-2ABE0259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5" y="2128292"/>
            <a:ext cx="7772400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Correlation Plot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5925787" y="2416159"/>
            <a:ext cx="61452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variables that </a:t>
            </a:r>
            <a:r>
              <a:rPr lang="en-US" b="1" dirty="0"/>
              <a:t>mostly correlate </a:t>
            </a:r>
            <a:r>
              <a:rPr lang="en-US" dirty="0"/>
              <a:t>with </a:t>
            </a:r>
            <a:r>
              <a:rPr lang="en-US" i="1" dirty="0" err="1"/>
              <a:t>track_popularity</a:t>
            </a:r>
            <a:r>
              <a:rPr lang="en-US" dirty="0"/>
              <a:t> are the following:</a:t>
            </a:r>
          </a:p>
          <a:p>
            <a:endParaRPr lang="en-US" b="1" dirty="0"/>
          </a:p>
          <a:p>
            <a:r>
              <a:rPr lang="en-US" dirty="0"/>
              <a:t>1.</a:t>
            </a:r>
            <a:r>
              <a:rPr lang="en-US" i="1" dirty="0"/>
              <a:t> Duration </a:t>
            </a:r>
            <a:r>
              <a:rPr lang="en-US" dirty="0"/>
              <a:t>(</a:t>
            </a:r>
            <a:r>
              <a:rPr lang="en-US" b="1" dirty="0"/>
              <a:t>-0.1396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2. </a:t>
            </a:r>
            <a:r>
              <a:rPr lang="en-US" i="1" dirty="0" err="1"/>
              <a:t>Instrumentalness</a:t>
            </a:r>
            <a:r>
              <a:rPr lang="en-US" dirty="0"/>
              <a:t> </a:t>
            </a:r>
            <a:r>
              <a:rPr lang="en-US" b="1" dirty="0"/>
              <a:t>(-0.1244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3. </a:t>
            </a:r>
            <a:r>
              <a:rPr lang="en-US" i="1" dirty="0"/>
              <a:t>Energy</a:t>
            </a:r>
            <a:r>
              <a:rPr lang="en-US" dirty="0"/>
              <a:t> (</a:t>
            </a:r>
            <a:r>
              <a:rPr lang="en-US" b="1" dirty="0"/>
              <a:t>-0.1036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4. </a:t>
            </a:r>
            <a:r>
              <a:rPr lang="en-US" i="1" dirty="0" err="1"/>
              <a:t>Acousticness</a:t>
            </a:r>
            <a:r>
              <a:rPr lang="en-US" dirty="0"/>
              <a:t> (</a:t>
            </a:r>
            <a:r>
              <a:rPr lang="en-US" b="1" dirty="0"/>
              <a:t>0.0917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5. </a:t>
            </a:r>
            <a:r>
              <a:rPr lang="en-US" i="1" dirty="0" err="1"/>
              <a:t>playlist_genre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b="1" dirty="0"/>
              <a:t>-0.0734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039C88CB-2EB3-99FA-48C2-557D10E6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91" y="2276856"/>
            <a:ext cx="4514357" cy="41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4CB1-63FD-2E52-AD12-8976B689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78B882-1F67-FE97-18EA-017B64B1F5A1}"/>
              </a:ext>
            </a:extLst>
          </p:cNvPr>
          <p:cNvSpPr txBox="1">
            <a:spLocks/>
          </p:cNvSpPr>
          <p:nvPr/>
        </p:nvSpPr>
        <p:spPr>
          <a:xfrm>
            <a:off x="838200" y="1164517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1</a:t>
            </a:r>
            <a:r>
              <a:rPr lang="en-US" sz="2200" b="1" baseline="30000" dirty="0"/>
              <a:t>st</a:t>
            </a:r>
            <a:r>
              <a:rPr lang="en-US" sz="2200" b="1" dirty="0"/>
              <a:t> Linear Regression Model</a:t>
            </a:r>
            <a:endParaRPr lang="en-US"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9FD4B3-2DFA-8D4F-7121-68B0C5AD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918424" cy="6221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146A8-3B97-D9C0-D307-F52B50900C55}"/>
              </a:ext>
            </a:extLst>
          </p:cNvPr>
          <p:cNvSpPr txBox="1"/>
          <p:nvPr/>
        </p:nvSpPr>
        <p:spPr>
          <a:xfrm>
            <a:off x="522513" y="2080248"/>
            <a:ext cx="490450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first split the data into </a:t>
            </a:r>
            <a:r>
              <a:rPr lang="en-US" b="1" dirty="0"/>
              <a:t>training (70%)</a:t>
            </a:r>
            <a:r>
              <a:rPr lang="en-US" dirty="0"/>
              <a:t> and </a:t>
            </a:r>
            <a:r>
              <a:rPr lang="en-US" b="1" dirty="0"/>
              <a:t>testing set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build regression model with </a:t>
            </a:r>
            <a:r>
              <a:rPr lang="en-US" b="1" dirty="0"/>
              <a:t>continuous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variables are significant, </a:t>
            </a:r>
            <a:r>
              <a:rPr lang="en-US" b="1" dirty="0"/>
              <a:t>except</a:t>
            </a:r>
            <a:r>
              <a:rPr lang="en-US" dirty="0"/>
              <a:t> </a:t>
            </a:r>
            <a:r>
              <a:rPr lang="en-US" i="1" dirty="0"/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</a:t>
            </a:r>
            <a:r>
              <a:rPr lang="en-US" b="1" dirty="0"/>
              <a:t>R^2 = 0.06003 </a:t>
            </a:r>
            <a:r>
              <a:rPr lang="en-US" dirty="0"/>
              <a:t>, only 6% of the of the data’s </a:t>
            </a:r>
            <a:r>
              <a:rPr lang="en-US" b="1" dirty="0"/>
              <a:t>variability</a:t>
            </a:r>
            <a:r>
              <a:rPr lang="en-US" dirty="0"/>
              <a:t> can be explained by the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instrumentalness</a:t>
            </a:r>
            <a:r>
              <a:rPr lang="en-US" i="1" dirty="0"/>
              <a:t>, </a:t>
            </a:r>
            <a:r>
              <a:rPr lang="en-US" i="1" dirty="0" err="1"/>
              <a:t>speechiness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duration_ms</a:t>
            </a:r>
            <a:r>
              <a:rPr lang="en-US" i="1" dirty="0"/>
              <a:t> </a:t>
            </a:r>
            <a:r>
              <a:rPr lang="en-US" dirty="0"/>
              <a:t>have </a:t>
            </a:r>
            <a:r>
              <a:rPr lang="en-US" b="1" dirty="0"/>
              <a:t>highest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529.94</a:t>
            </a:r>
            <a:r>
              <a:rPr lang="en-US" b="1" dirty="0"/>
              <a:t>; Testing MSE= </a:t>
            </a:r>
            <a:r>
              <a:rPr lang="en-US" dirty="0"/>
              <a:t>527.51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34B5F5-6D13-73B4-03D7-CBD1D03BCCFE}"/>
              </a:ext>
            </a:extLst>
          </p:cNvPr>
          <p:cNvCxnSpPr>
            <a:cxnSpLocks/>
          </p:cNvCxnSpPr>
          <p:nvPr/>
        </p:nvCxnSpPr>
        <p:spPr>
          <a:xfrm>
            <a:off x="273133" y="1389413"/>
            <a:ext cx="5284518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4CB1-63FD-2E52-AD12-8976B689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78B882-1F67-FE97-18EA-017B64B1F5A1}"/>
              </a:ext>
            </a:extLst>
          </p:cNvPr>
          <p:cNvSpPr txBox="1">
            <a:spLocks/>
          </p:cNvSpPr>
          <p:nvPr/>
        </p:nvSpPr>
        <p:spPr>
          <a:xfrm>
            <a:off x="838200" y="1164517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2nd Linear Regression Model</a:t>
            </a:r>
            <a:endParaRPr lang="en-US" sz="2200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BCBBFA-CD20-BC0A-4556-A3846DCD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56" y="365125"/>
            <a:ext cx="5115352" cy="5912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6D7B01-423B-4C81-047C-2CECCE151219}"/>
              </a:ext>
            </a:extLst>
          </p:cNvPr>
          <p:cNvSpPr txBox="1"/>
          <p:nvPr/>
        </p:nvSpPr>
        <p:spPr>
          <a:xfrm>
            <a:off x="522513" y="1925869"/>
            <a:ext cx="49045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build regression model with </a:t>
            </a:r>
            <a:r>
              <a:rPr lang="en-US" b="1" dirty="0"/>
              <a:t>categorical</a:t>
            </a:r>
            <a:r>
              <a:rPr lang="en-US" dirty="0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Genre</a:t>
            </a:r>
            <a:r>
              <a:rPr lang="en-US" dirty="0"/>
              <a:t> and </a:t>
            </a:r>
            <a:r>
              <a:rPr lang="en-US" i="1" dirty="0"/>
              <a:t>Subgenre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variables are significant, </a:t>
            </a:r>
            <a:r>
              <a:rPr lang="en-US" b="1" dirty="0"/>
              <a:t>except</a:t>
            </a:r>
            <a:r>
              <a:rPr lang="en-US" dirty="0"/>
              <a:t> </a:t>
            </a:r>
            <a:r>
              <a:rPr lang="en-US" i="1" dirty="0"/>
              <a:t>classic rock </a:t>
            </a:r>
            <a:r>
              <a:rPr lang="en-US" dirty="0"/>
              <a:t>and </a:t>
            </a:r>
            <a:r>
              <a:rPr lang="en-US" i="1" dirty="0"/>
              <a:t>hip 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Bigger </a:t>
            </a:r>
            <a:r>
              <a:rPr lang="en-US" b="1" dirty="0"/>
              <a:t>R^2 = 0.1362 </a:t>
            </a:r>
            <a:r>
              <a:rPr lang="en-US" dirty="0"/>
              <a:t>, 13.62% of the of the data’s </a:t>
            </a:r>
            <a:r>
              <a:rPr lang="en-US" b="1" dirty="0"/>
              <a:t>variability</a:t>
            </a:r>
            <a:r>
              <a:rPr lang="en-US" dirty="0"/>
              <a:t> can be explained by the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pop, rap , </a:t>
            </a:r>
            <a:r>
              <a:rPr lang="en-US" i="1" dirty="0" err="1"/>
              <a:t>r&amp;b</a:t>
            </a:r>
            <a:r>
              <a:rPr lang="en-US" i="1" dirty="0"/>
              <a:t> , jack swing</a:t>
            </a:r>
            <a:r>
              <a:rPr lang="en-US" dirty="0"/>
              <a:t>, </a:t>
            </a:r>
            <a:r>
              <a:rPr lang="en-US" i="1" dirty="0"/>
              <a:t>electropop</a:t>
            </a:r>
            <a:r>
              <a:rPr lang="en-US" dirty="0"/>
              <a:t> and </a:t>
            </a:r>
            <a:r>
              <a:rPr lang="en-US" i="1" dirty="0"/>
              <a:t>neo soul</a:t>
            </a:r>
            <a:r>
              <a:rPr lang="en-US" dirty="0"/>
              <a:t> have </a:t>
            </a:r>
            <a:r>
              <a:rPr lang="en-US" b="1" dirty="0"/>
              <a:t>highest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486.43</a:t>
            </a:r>
            <a:r>
              <a:rPr lang="en-US" b="1" dirty="0"/>
              <a:t>; Testing MSE= </a:t>
            </a:r>
            <a:r>
              <a:rPr lang="en-US" dirty="0"/>
              <a:t>485.8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B1D76C-874D-5419-BD3D-80F51E50A3A7}"/>
              </a:ext>
            </a:extLst>
          </p:cNvPr>
          <p:cNvCxnSpPr>
            <a:cxnSpLocks/>
          </p:cNvCxnSpPr>
          <p:nvPr/>
        </p:nvCxnSpPr>
        <p:spPr>
          <a:xfrm>
            <a:off x="273133" y="1389413"/>
            <a:ext cx="5284518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6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Linear Models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3</a:t>
            </a:r>
            <a:r>
              <a:rPr lang="en-US" sz="1800" b="1" baseline="30000" dirty="0"/>
              <a:t>rd</a:t>
            </a:r>
            <a:r>
              <a:rPr lang="en-US" sz="1800" b="1" dirty="0"/>
              <a:t> Model (with interaction) 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498835" y="2245686"/>
            <a:ext cx="51300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highlight>
                <a:srgbClr val="C0C0C0"/>
              </a:highlight>
            </a:endParaRPr>
          </a:p>
          <a:p>
            <a:endParaRPr lang="en-US" b="1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Lower R^2 = </a:t>
            </a:r>
            <a:r>
              <a:rPr lang="en-US" dirty="0"/>
              <a:t>0.004887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 and variables </a:t>
            </a:r>
            <a:r>
              <a:rPr lang="en-US" b="1" dirty="0"/>
              <a:t>are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567.09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554.33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6028610" y="1224514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4th Model (no interaction)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F99D6-E3D8-EA97-2BB7-D23F05CDE157}"/>
              </a:ext>
            </a:extLst>
          </p:cNvPr>
          <p:cNvSpPr txBox="1"/>
          <p:nvPr/>
        </p:nvSpPr>
        <p:spPr>
          <a:xfrm>
            <a:off x="6028610" y="2276856"/>
            <a:ext cx="61452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R^2 = </a:t>
            </a:r>
            <a:r>
              <a:rPr lang="en-US" dirty="0"/>
              <a:t>0.003439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variables </a:t>
            </a:r>
            <a:r>
              <a:rPr lang="en-US" b="1" dirty="0"/>
              <a:t>are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566.13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555.23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DA7F36-05DD-819E-212D-57E79FB9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6" y="2560320"/>
            <a:ext cx="5130070" cy="571500"/>
          </a:xfrm>
          <a:prstGeom prst="rect">
            <a:avLst/>
          </a:prstGeom>
        </p:spPr>
      </p:pic>
      <p:pic>
        <p:nvPicPr>
          <p:cNvPr id="19" name="Picture 1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131954F-EB80-4AB7-BCEA-4AF9F4A7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40" y="2457868"/>
            <a:ext cx="5249779" cy="7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4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KNN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1st Model (k=5)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498834" y="2299964"/>
            <a:ext cx="50495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194.904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687.024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6028610" y="1224514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2nd Model (k=20)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F99D6-E3D8-EA97-2BB7-D23F05CDE157}"/>
              </a:ext>
            </a:extLst>
          </p:cNvPr>
          <p:cNvSpPr txBox="1"/>
          <p:nvPr/>
        </p:nvSpPr>
        <p:spPr>
          <a:xfrm>
            <a:off x="6028610" y="2047740"/>
            <a:ext cx="61452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389.061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556.982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-up of a code&#10;&#10;Description automatically generated">
            <a:extLst>
              <a:ext uri="{FF2B5EF4-FFF2-40B4-BE49-F238E27FC236}">
                <a16:creationId xmlns:a16="http://schemas.microsoft.com/office/drawing/2014/main" id="{4355C353-B46D-0BBE-005F-51AD5C7B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0" y="2317712"/>
            <a:ext cx="5462719" cy="1052342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B5ED7A1-9FE8-2B5F-6DAC-FAC54709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998" y="2310996"/>
            <a:ext cx="5382393" cy="12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75641"/>
            <a:ext cx="10168128" cy="4246180"/>
          </a:xfrm>
        </p:spPr>
        <p:txBody>
          <a:bodyPr>
            <a:normAutofit/>
          </a:bodyPr>
          <a:lstStyle/>
          <a:p>
            <a:r>
              <a:rPr lang="en-US" sz="2200" dirty="0"/>
              <a:t>The Spotify Dataset comes from Spotify via the </a:t>
            </a:r>
            <a:r>
              <a:rPr lang="en-US" sz="2200" dirty="0" err="1"/>
              <a:t>spotifyr</a:t>
            </a:r>
            <a:r>
              <a:rPr lang="en-US" sz="2200" dirty="0"/>
              <a:t> package. </a:t>
            </a:r>
          </a:p>
          <a:p>
            <a:r>
              <a:rPr lang="en-US" sz="2200" dirty="0"/>
              <a:t>This package was authorized to make it easier to get either your own data or general metadata around songs from Spotify's API.</a:t>
            </a:r>
          </a:p>
          <a:p>
            <a:r>
              <a:rPr lang="en-US" sz="2200" dirty="0"/>
              <a:t>We want to answer the questions:</a:t>
            </a:r>
          </a:p>
          <a:p>
            <a:r>
              <a:rPr lang="en-US" sz="2200" dirty="0">
                <a:highlight>
                  <a:srgbClr val="C0C0C0"/>
                </a:highlight>
              </a:rPr>
              <a:t>What characteristics of a song can determine its popularity? </a:t>
            </a:r>
          </a:p>
          <a:p>
            <a:r>
              <a:rPr lang="en-US" sz="2200" dirty="0">
                <a:highlight>
                  <a:srgbClr val="C0C0C0"/>
                </a:highlight>
              </a:rPr>
              <a:t>Which genres and subgenres predict popularity of the songs?</a:t>
            </a:r>
          </a:p>
          <a:p>
            <a:r>
              <a:rPr lang="en-US" sz="2200" dirty="0"/>
              <a:t>Data Preparation, EDA and Modelling.</a:t>
            </a:r>
          </a:p>
          <a:p>
            <a:r>
              <a:rPr lang="en-US" sz="2200" b="1" dirty="0"/>
              <a:t>Linear Regression, KNN, Logistic Regression, SVM</a:t>
            </a:r>
            <a:r>
              <a:rPr lang="en-US" sz="2200" dirty="0"/>
              <a:t> and </a:t>
            </a:r>
            <a:r>
              <a:rPr lang="en-US" sz="2200" b="1" dirty="0"/>
              <a:t>Tree Models.</a:t>
            </a:r>
          </a:p>
          <a:p>
            <a:r>
              <a:rPr lang="en-US" sz="2200" dirty="0"/>
              <a:t>Spotify will be able to provide more accurate predictions of a new song's potential popularity.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72609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KNN &gt; Different Variables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3rd Model (k=5; unstandardized)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562842" y="1758072"/>
            <a:ext cx="50495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217.942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213.310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6028610" y="1224514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4th Model (k=5; standardized)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F99D6-E3D8-EA97-2BB7-D23F05CDE157}"/>
              </a:ext>
            </a:extLst>
          </p:cNvPr>
          <p:cNvSpPr txBox="1"/>
          <p:nvPr/>
        </p:nvSpPr>
        <p:spPr>
          <a:xfrm>
            <a:off x="6028610" y="2299325"/>
            <a:ext cx="61452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MSE= </a:t>
            </a:r>
            <a:r>
              <a:rPr lang="en-US" dirty="0"/>
              <a:t>206.747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MSE= </a:t>
            </a:r>
            <a:r>
              <a:rPr lang="en-US" dirty="0"/>
              <a:t>201.450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8BA14DA-8E09-2F3A-A6B1-0CE96F49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0" y="2499015"/>
            <a:ext cx="5469150" cy="1015017"/>
          </a:xfrm>
          <a:prstGeom prst="rect">
            <a:avLst/>
          </a:prstGeom>
        </p:spPr>
      </p:pic>
      <p:pic>
        <p:nvPicPr>
          <p:cNvPr id="16" name="Picture 1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CCCD185-04D6-9B61-05BA-88544A379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13" y="2508593"/>
            <a:ext cx="5170087" cy="9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Diagnostic Plots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F99D6-E3D8-EA97-2BB7-D23F05CDE157}"/>
              </a:ext>
            </a:extLst>
          </p:cNvPr>
          <p:cNvSpPr txBox="1"/>
          <p:nvPr/>
        </p:nvSpPr>
        <p:spPr>
          <a:xfrm>
            <a:off x="234914" y="2882325"/>
            <a:ext cx="39497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</a:t>
            </a:r>
            <a:r>
              <a:rPr lang="en-US" b="1" dirty="0"/>
              <a:t>diagnostic plot</a:t>
            </a:r>
            <a:r>
              <a:rPr lang="en-US" dirty="0"/>
              <a:t>, we see that the model </a:t>
            </a:r>
            <a:r>
              <a:rPr lang="en-US" b="1" dirty="0"/>
              <a:t>does not </a:t>
            </a:r>
            <a:r>
              <a:rPr lang="en-US" dirty="0"/>
              <a:t>meet all four 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regression model </a:t>
            </a:r>
            <a:r>
              <a:rPr lang="en-US" dirty="0"/>
              <a:t>is not the best fit for this data.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70D11FD3-58B8-6016-2F2E-B5F1AC034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86" y="2018806"/>
            <a:ext cx="7772400" cy="4623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3E58-3C68-4719-6655-065DD567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9" y="2499015"/>
            <a:ext cx="2214583" cy="10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6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Comparing Results</a:t>
            </a:r>
            <a:endParaRPr lang="en-US" sz="18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21B5DE9-19B9-A491-DA86-8E7BFB36B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70609"/>
              </p:ext>
            </p:extLst>
          </p:nvPr>
        </p:nvGraphicFramePr>
        <p:xfrm>
          <a:off x="268513" y="2296756"/>
          <a:ext cx="11654973" cy="226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97">
                  <a:extLst>
                    <a:ext uri="{9D8B030D-6E8A-4147-A177-3AD203B41FA5}">
                      <a16:colId xmlns:a16="http://schemas.microsoft.com/office/drawing/2014/main" val="3069777970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3481243760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2155974139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1941348318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2216616921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538397867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3255479760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967973651"/>
                    </a:ext>
                  </a:extLst>
                </a:gridCol>
                <a:gridCol w="1294997">
                  <a:extLst>
                    <a:ext uri="{9D8B030D-6E8A-4147-A177-3AD203B41FA5}">
                      <a16:colId xmlns:a16="http://schemas.microsoft.com/office/drawing/2014/main" val="3314654399"/>
                    </a:ext>
                  </a:extLst>
                </a:gridCol>
              </a:tblGrid>
              <a:tr h="672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 1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Cont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 2 </a:t>
                      </a:r>
                    </a:p>
                    <a:p>
                      <a:r>
                        <a:rPr lang="en-US" dirty="0"/>
                        <a:t>(Cat)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 3 </a:t>
                      </a:r>
                    </a:p>
                    <a:p>
                      <a:r>
                        <a:rPr lang="en-US" dirty="0"/>
                        <a:t>(Int)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Lm</a:t>
                      </a:r>
                      <a:r>
                        <a:rPr lang="en-US" dirty="0"/>
                        <a:t> 4 </a:t>
                      </a:r>
                    </a:p>
                    <a:p>
                      <a:r>
                        <a:rPr lang="en-US" dirty="0"/>
                        <a:t>(No Int)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 (k=5)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Cont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 (k=20)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Cont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(k=5)</a:t>
                      </a:r>
                    </a:p>
                    <a:p>
                      <a:r>
                        <a:rPr lang="en-US" dirty="0"/>
                        <a:t>(diff. var) / </a:t>
                      </a:r>
                      <a:r>
                        <a:rPr lang="en-US" dirty="0" err="1"/>
                        <a:t>unst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Knn</a:t>
                      </a:r>
                      <a:r>
                        <a:rPr lang="en-US" dirty="0"/>
                        <a:t>(k=5)</a:t>
                      </a:r>
                    </a:p>
                    <a:p>
                      <a:r>
                        <a:rPr lang="en-US" dirty="0"/>
                        <a:t>(diff. var) / stand.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2047"/>
                  </a:ext>
                </a:extLst>
              </a:tr>
              <a:tr h="672935">
                <a:tc>
                  <a:txBody>
                    <a:bodyPr/>
                    <a:lstStyle/>
                    <a:p>
                      <a:r>
                        <a:rPr lang="en-US" dirty="0"/>
                        <a:t>Training MSE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529.94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486.43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567.09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566.13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194.904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389.061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217.942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206.747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70283"/>
                  </a:ext>
                </a:extLst>
              </a:tr>
              <a:tr h="672935">
                <a:tc>
                  <a:txBody>
                    <a:bodyPr/>
                    <a:lstStyle/>
                    <a:p>
                      <a:r>
                        <a:rPr lang="en-US" dirty="0"/>
                        <a:t>Testing MSE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527.51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485.8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554.33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555.23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687.024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556.982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213.310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201.450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7269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2B0BC8-D891-806B-2A53-EA54B6E50F4C}"/>
              </a:ext>
            </a:extLst>
          </p:cNvPr>
          <p:cNvSpPr txBox="1"/>
          <p:nvPr/>
        </p:nvSpPr>
        <p:spPr>
          <a:xfrm>
            <a:off x="154451" y="4794539"/>
            <a:ext cx="61452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</a:t>
            </a:r>
            <a:r>
              <a:rPr lang="en-US" b="1" dirty="0"/>
              <a:t>continuous</a:t>
            </a:r>
            <a:r>
              <a:rPr lang="en-US" dirty="0"/>
              <a:t> models (with same variables) , </a:t>
            </a:r>
            <a:r>
              <a:rPr lang="en-US" b="1" dirty="0"/>
              <a:t>LM</a:t>
            </a:r>
            <a:r>
              <a:rPr lang="en-US" dirty="0"/>
              <a:t> had the </a:t>
            </a:r>
            <a:r>
              <a:rPr lang="en-US" b="1" dirty="0"/>
              <a:t>best Out-of-Sample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continuous models (with same variables), </a:t>
            </a:r>
            <a:r>
              <a:rPr lang="en-US" b="1" dirty="0"/>
              <a:t>KNN</a:t>
            </a:r>
            <a:r>
              <a:rPr lang="en-US" dirty="0"/>
              <a:t> had the </a:t>
            </a:r>
            <a:r>
              <a:rPr lang="en-US" b="1" dirty="0"/>
              <a:t>best In-Sample MSE (with k=5)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KNN </a:t>
            </a:r>
            <a:r>
              <a:rPr lang="en-US" b="1" dirty="0"/>
              <a:t>standardized</a:t>
            </a:r>
            <a:r>
              <a:rPr lang="en-US" dirty="0"/>
              <a:t> model performed better, but small difference between both (they have lower </a:t>
            </a:r>
            <a:r>
              <a:rPr lang="en-US" b="1" dirty="0"/>
              <a:t>MSE</a:t>
            </a:r>
            <a:r>
              <a:rPr lang="en-US" dirty="0"/>
              <a:t> , because we used less variables on these models)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101C3-BF6F-47DE-1EE2-0A9325716A01}"/>
              </a:ext>
            </a:extLst>
          </p:cNvPr>
          <p:cNvSpPr txBox="1"/>
          <p:nvPr/>
        </p:nvSpPr>
        <p:spPr>
          <a:xfrm>
            <a:off x="6299662" y="4756769"/>
            <a:ext cx="61452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 Model </a:t>
            </a:r>
            <a:r>
              <a:rPr lang="en-US" dirty="0"/>
              <a:t>is still </a:t>
            </a:r>
            <a:r>
              <a:rPr lang="en-US" b="1" dirty="0"/>
              <a:t>better</a:t>
            </a:r>
            <a:r>
              <a:rPr lang="en-US" dirty="0"/>
              <a:t> model that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Smallest Testing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for </a:t>
            </a:r>
            <a:r>
              <a:rPr lang="en-US" b="1" dirty="0"/>
              <a:t>continuous</a:t>
            </a:r>
            <a:r>
              <a:rPr lang="en-US" dirty="0"/>
              <a:t> dependent variables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0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 : Logistic Regression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1st Model (num. var)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B0BC8-D891-806B-2A53-EA54B6E50F4C}"/>
              </a:ext>
            </a:extLst>
          </p:cNvPr>
          <p:cNvSpPr txBox="1"/>
          <p:nvPr/>
        </p:nvSpPr>
        <p:spPr>
          <a:xfrm>
            <a:off x="331014" y="2381621"/>
            <a:ext cx="614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b="1" dirty="0"/>
              <a:t>logistic Regression </a:t>
            </a:r>
            <a:r>
              <a:rPr lang="en-US" dirty="0"/>
              <a:t>we have to convert </a:t>
            </a:r>
            <a:r>
              <a:rPr lang="en-US" i="1" dirty="0" err="1"/>
              <a:t>track_popularity</a:t>
            </a:r>
            <a:r>
              <a:rPr lang="en-US" i="1" dirty="0"/>
              <a:t> </a:t>
            </a:r>
            <a:r>
              <a:rPr lang="en-US" b="1" dirty="0"/>
              <a:t>(dependent variable) </a:t>
            </a:r>
            <a:r>
              <a:rPr lang="en-US" dirty="0"/>
              <a:t>to </a:t>
            </a:r>
            <a:r>
              <a:rPr lang="en-US" b="1" dirty="0"/>
              <a:t>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substituting values above 70 with </a:t>
            </a:r>
            <a:r>
              <a:rPr lang="en-US" b="1" dirty="0"/>
              <a:t>1</a:t>
            </a:r>
            <a:r>
              <a:rPr lang="en-US" dirty="0"/>
              <a:t> (popular) and below 70 with </a:t>
            </a:r>
            <a:r>
              <a:rPr lang="en-US" b="1" dirty="0"/>
              <a:t>0</a:t>
            </a:r>
            <a:r>
              <a:rPr lang="en-US" dirty="0"/>
              <a:t> (unpopular)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218D3-835B-F910-D54F-330F9D99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0" y="3256786"/>
            <a:ext cx="8845500" cy="3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FD066-0BCC-DBC7-6D31-10ED4DB2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Modelling</a:t>
            </a:r>
            <a:r>
              <a:rPr lang="en-US" sz="5400" dirty="0"/>
              <a:t>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9F9F3F-80C4-D778-997F-191420A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83190"/>
            <a:ext cx="4818888" cy="4013028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Key, danceability </a:t>
            </a:r>
            <a:r>
              <a:rPr lang="en-US" sz="1800" dirty="0"/>
              <a:t>and </a:t>
            </a:r>
            <a:r>
              <a:rPr lang="en-US" sz="1800" i="1" dirty="0" err="1"/>
              <a:t>acousticness</a:t>
            </a:r>
            <a:r>
              <a:rPr lang="en-US" sz="1800" i="1" dirty="0"/>
              <a:t> </a:t>
            </a:r>
            <a:r>
              <a:rPr lang="en-US" sz="1800" dirty="0"/>
              <a:t>are </a:t>
            </a:r>
            <a:r>
              <a:rPr lang="en-US" sz="1800" b="1" dirty="0"/>
              <a:t>not significant</a:t>
            </a:r>
          </a:p>
          <a:p>
            <a:r>
              <a:rPr lang="en-US" sz="1800" i="1" dirty="0"/>
              <a:t>Key</a:t>
            </a:r>
            <a:r>
              <a:rPr lang="en-US" sz="1800" dirty="0"/>
              <a:t> has the highest coefficient with -</a:t>
            </a:r>
            <a:r>
              <a:rPr lang="en-US" sz="1800" b="1" dirty="0"/>
              <a:t>9.644</a:t>
            </a:r>
            <a:r>
              <a:rPr lang="en-US" sz="1800" dirty="0"/>
              <a:t>, followed by </a:t>
            </a:r>
            <a:r>
              <a:rPr lang="en-US" sz="1800" i="1" dirty="0" err="1"/>
              <a:t>speechiness</a:t>
            </a:r>
            <a:r>
              <a:rPr lang="en-US" sz="1800" dirty="0"/>
              <a:t> and </a:t>
            </a:r>
            <a:r>
              <a:rPr lang="en-US" sz="1800" i="1" dirty="0"/>
              <a:t>liveness</a:t>
            </a:r>
          </a:p>
          <a:p>
            <a:r>
              <a:rPr lang="en-US" sz="1800" b="1" dirty="0"/>
              <a:t>Training AUC = 0.6855; Testing AUC = 0.6610</a:t>
            </a:r>
          </a:p>
          <a:p>
            <a:r>
              <a:rPr lang="en-US" sz="1800" dirty="0"/>
              <a:t>We define </a:t>
            </a:r>
            <a:r>
              <a:rPr lang="en-US" sz="1800" b="1" dirty="0"/>
              <a:t>optimal </a:t>
            </a:r>
            <a:r>
              <a:rPr lang="en-US" sz="1800" b="1" dirty="0" err="1"/>
              <a:t>p.cut</a:t>
            </a:r>
            <a:r>
              <a:rPr lang="en-US" sz="1800" b="1" dirty="0"/>
              <a:t> = 0.16</a:t>
            </a:r>
          </a:p>
          <a:p>
            <a:r>
              <a:rPr lang="en-US" sz="1800" b="1" dirty="0"/>
              <a:t>TRAINING</a:t>
            </a:r>
          </a:p>
          <a:p>
            <a:r>
              <a:rPr lang="en-US" sz="1800" b="1" dirty="0"/>
              <a:t>MR:0.1534</a:t>
            </a:r>
          </a:p>
          <a:p>
            <a:r>
              <a:rPr lang="en-US" sz="1800" b="1" dirty="0"/>
              <a:t>FPR:0.08957</a:t>
            </a:r>
          </a:p>
          <a:p>
            <a:r>
              <a:rPr lang="en-US" sz="1800" b="1" dirty="0"/>
              <a:t>FNR:0.7757 </a:t>
            </a:r>
          </a:p>
          <a:p>
            <a:r>
              <a:rPr lang="en-US" sz="1800" b="1" dirty="0"/>
              <a:t>cost: 0.4418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B42967-7484-405F-903B-E03B080C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57950"/>
            <a:ext cx="5458968" cy="554209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50656-4991-98A0-AA36-3FC5BB909F2B}"/>
              </a:ext>
            </a:extLst>
          </p:cNvPr>
          <p:cNvSpPr txBox="1">
            <a:spLocks/>
          </p:cNvSpPr>
          <p:nvPr/>
        </p:nvSpPr>
        <p:spPr>
          <a:xfrm>
            <a:off x="630936" y="1992533"/>
            <a:ext cx="4818888" cy="398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1st Model (num. var)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EBD16E-D6D6-7E60-5E1C-6C49E76F5896}"/>
              </a:ext>
            </a:extLst>
          </p:cNvPr>
          <p:cNvSpPr txBox="1">
            <a:spLocks/>
          </p:cNvSpPr>
          <p:nvPr/>
        </p:nvSpPr>
        <p:spPr>
          <a:xfrm>
            <a:off x="2589267" y="4466845"/>
            <a:ext cx="4818888" cy="1984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TESTING</a:t>
            </a:r>
          </a:p>
          <a:p>
            <a:r>
              <a:rPr lang="en-US" sz="1800" b="1" dirty="0"/>
              <a:t>MR: 0.1523</a:t>
            </a:r>
          </a:p>
          <a:p>
            <a:r>
              <a:rPr lang="en-US" sz="1800" b="1" dirty="0"/>
              <a:t>FPR: </a:t>
            </a:r>
            <a:r>
              <a:rPr lang="en-US" sz="1800" b="1" u="sng" dirty="0"/>
              <a:t>0.0871</a:t>
            </a:r>
          </a:p>
          <a:p>
            <a:r>
              <a:rPr lang="en-US" sz="1800" b="1" dirty="0"/>
              <a:t>FNR: 0.7909</a:t>
            </a:r>
          </a:p>
          <a:p>
            <a:r>
              <a:rPr lang="en-US" sz="1800" b="1" dirty="0"/>
              <a:t>Cost: 0.4457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73940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FD066-0BCC-DBC7-6D31-10ED4DB2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000" dirty="0"/>
              <a:t>Modelling</a:t>
            </a:r>
            <a:r>
              <a:rPr lang="en-US" sz="5400" dirty="0"/>
              <a:t>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9F9F3F-80C4-D778-997F-191420A1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83190"/>
            <a:ext cx="4818888" cy="4013028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big room, classic rock, hip pop,  </a:t>
            </a:r>
            <a:r>
              <a:rPr lang="en-US" sz="1800" dirty="0"/>
              <a:t>and </a:t>
            </a:r>
            <a:r>
              <a:rPr lang="en-US" sz="1800" i="1" dirty="0"/>
              <a:t>electro house </a:t>
            </a:r>
            <a:r>
              <a:rPr lang="en-US" sz="1800" dirty="0"/>
              <a:t>are </a:t>
            </a:r>
            <a:r>
              <a:rPr lang="en-US" sz="1800" b="1" dirty="0"/>
              <a:t>not significant</a:t>
            </a:r>
          </a:p>
          <a:p>
            <a:r>
              <a:rPr lang="en-US" sz="1800" i="1" dirty="0"/>
              <a:t>Pop</a:t>
            </a:r>
            <a:r>
              <a:rPr lang="en-US" sz="1800" dirty="0"/>
              <a:t> has the highest coefficient with 4.9005, followed by </a:t>
            </a:r>
            <a:r>
              <a:rPr lang="en-US" sz="1800" i="1" dirty="0" err="1"/>
              <a:t>r&amp;b</a:t>
            </a:r>
            <a:r>
              <a:rPr lang="en-US" sz="1800" dirty="0"/>
              <a:t> and </a:t>
            </a:r>
            <a:r>
              <a:rPr lang="en-US" sz="1800" i="1" dirty="0"/>
              <a:t>rap</a:t>
            </a:r>
          </a:p>
          <a:p>
            <a:r>
              <a:rPr lang="en-US" sz="1800" b="1" dirty="0"/>
              <a:t>Training AUC = </a:t>
            </a:r>
            <a:r>
              <a:rPr lang="en-US" sz="1800" b="1" u="sng" dirty="0"/>
              <a:t>0.7594 </a:t>
            </a:r>
            <a:r>
              <a:rPr lang="en-US" sz="1800" b="1" dirty="0"/>
              <a:t>; Testing AUC = 0.754</a:t>
            </a:r>
          </a:p>
          <a:p>
            <a:r>
              <a:rPr lang="en-US" sz="1800" dirty="0"/>
              <a:t>We define </a:t>
            </a:r>
            <a:r>
              <a:rPr lang="en-US" sz="1800" b="1" dirty="0"/>
              <a:t>optimal </a:t>
            </a:r>
            <a:r>
              <a:rPr lang="en-US" sz="1800" b="1" dirty="0" err="1"/>
              <a:t>p.cut</a:t>
            </a:r>
            <a:r>
              <a:rPr lang="en-US" sz="1800" b="1" dirty="0"/>
              <a:t> = 0.17</a:t>
            </a:r>
          </a:p>
          <a:p>
            <a:r>
              <a:rPr lang="en-US" sz="1800" b="1" dirty="0"/>
              <a:t>TRAINING</a:t>
            </a:r>
          </a:p>
          <a:p>
            <a:r>
              <a:rPr lang="en-US" sz="1800" b="1" dirty="0"/>
              <a:t>MR:</a:t>
            </a:r>
            <a:r>
              <a:rPr lang="en-US" sz="1800" b="1" u="sng" dirty="0"/>
              <a:t>0.1513</a:t>
            </a:r>
          </a:p>
          <a:p>
            <a:r>
              <a:rPr lang="en-US" sz="1800" b="1" dirty="0"/>
              <a:t>FPR:0.1047</a:t>
            </a:r>
          </a:p>
          <a:p>
            <a:r>
              <a:rPr lang="en-US" sz="1800" b="1" dirty="0"/>
              <a:t>FNR: 0.6695</a:t>
            </a:r>
          </a:p>
          <a:p>
            <a:r>
              <a:rPr lang="en-US" sz="1800" b="1" dirty="0"/>
              <a:t>cost: </a:t>
            </a:r>
            <a:r>
              <a:rPr lang="en-US" sz="1800" b="1" u="sng" dirty="0"/>
              <a:t>0.4003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A50656-4991-98A0-AA36-3FC5BB909F2B}"/>
              </a:ext>
            </a:extLst>
          </p:cNvPr>
          <p:cNvSpPr txBox="1">
            <a:spLocks/>
          </p:cNvSpPr>
          <p:nvPr/>
        </p:nvSpPr>
        <p:spPr>
          <a:xfrm>
            <a:off x="630936" y="1992533"/>
            <a:ext cx="4818888" cy="3986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2nd Model (cat. var)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EBD16E-D6D6-7E60-5E1C-6C49E76F5896}"/>
              </a:ext>
            </a:extLst>
          </p:cNvPr>
          <p:cNvSpPr txBox="1">
            <a:spLocks/>
          </p:cNvSpPr>
          <p:nvPr/>
        </p:nvSpPr>
        <p:spPr>
          <a:xfrm>
            <a:off x="2589267" y="4466845"/>
            <a:ext cx="4818888" cy="1984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TESTING</a:t>
            </a:r>
          </a:p>
          <a:p>
            <a:r>
              <a:rPr lang="en-US" sz="1800" b="1" dirty="0"/>
              <a:t>MR: 0.1571</a:t>
            </a:r>
          </a:p>
          <a:p>
            <a:r>
              <a:rPr lang="en-US" sz="1800" b="1" dirty="0"/>
              <a:t>FPR: 0.1047</a:t>
            </a:r>
          </a:p>
          <a:p>
            <a:r>
              <a:rPr lang="en-US" sz="1800" b="1" dirty="0"/>
              <a:t>FNR: </a:t>
            </a:r>
            <a:r>
              <a:rPr lang="en-US" sz="1800" b="1" u="sng" dirty="0"/>
              <a:t>0.6692</a:t>
            </a:r>
          </a:p>
          <a:p>
            <a:r>
              <a:rPr lang="en-US" sz="1800" b="1" dirty="0"/>
              <a:t>Cost: 0.4053</a:t>
            </a:r>
          </a:p>
          <a:p>
            <a:endParaRPr lang="en-US" sz="1800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B39AFA-A9B4-EE67-80FF-510824AE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04" y="265475"/>
            <a:ext cx="5995389" cy="63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7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SVM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Model (no weights and numeric)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498834" y="2299964"/>
            <a:ext cx="504955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MR= </a:t>
            </a:r>
            <a:r>
              <a:rPr lang="en-US" dirty="0"/>
              <a:t>0.0929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MR= </a:t>
            </a:r>
            <a:r>
              <a:rPr lang="en-US" dirty="0"/>
              <a:t>0.0928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b="1" dirty="0"/>
              <a:t>with weights </a:t>
            </a:r>
            <a:r>
              <a:rPr lang="en-US" dirty="0"/>
              <a:t>had better </a:t>
            </a:r>
            <a:r>
              <a:rPr lang="en-US" b="1" dirty="0"/>
              <a:t>MR</a:t>
            </a:r>
            <a:r>
              <a:rPr lang="en-US" dirty="0"/>
              <a:t> and </a:t>
            </a:r>
            <a:r>
              <a:rPr lang="en-US" b="1" dirty="0"/>
              <a:t>AUC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6028610" y="1224514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2nd Model (weight and numeric)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F99D6-E3D8-EA97-2BB7-D23F05CDE157}"/>
              </a:ext>
            </a:extLst>
          </p:cNvPr>
          <p:cNvSpPr txBox="1"/>
          <p:nvPr/>
        </p:nvSpPr>
        <p:spPr>
          <a:xfrm>
            <a:off x="6091187" y="2299325"/>
            <a:ext cx="61452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Training MR= </a:t>
            </a:r>
            <a:r>
              <a:rPr lang="en-US" dirty="0"/>
              <a:t>0.0930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MR= </a:t>
            </a:r>
            <a:r>
              <a:rPr lang="en-US" u="sng" dirty="0"/>
              <a:t>0.0927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AUC Training </a:t>
            </a:r>
            <a:r>
              <a:rPr lang="en-US" dirty="0"/>
              <a:t>= </a:t>
            </a:r>
            <a:r>
              <a:rPr lang="en-US" u="sng" dirty="0"/>
              <a:t>0.5867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AUC Testing </a:t>
            </a:r>
            <a:r>
              <a:rPr lang="en-US" dirty="0"/>
              <a:t>= 0.5699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4C671-3670-33AF-9D51-F443693C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0" y="4768305"/>
            <a:ext cx="1658424" cy="993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29BB5-04EE-95DC-E573-DD7BDD89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07" y="4870343"/>
            <a:ext cx="1547359" cy="920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2CF62-100C-3264-1C42-64AC1AF0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351" y="4053781"/>
            <a:ext cx="1930730" cy="976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9AC2F-96CD-FA11-8163-28BC1AA6A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270" y="5376526"/>
            <a:ext cx="1619425" cy="976092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A54721-4624-8A4E-0EF1-F215E668D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34" y="2276856"/>
            <a:ext cx="5358880" cy="1164974"/>
          </a:xfrm>
          <a:prstGeom prst="rect">
            <a:avLst/>
          </a:prstGeom>
        </p:spPr>
      </p:pic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EAC941-66D1-1700-D5CE-841C02681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4286" y="2333858"/>
            <a:ext cx="5358880" cy="11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Classification Tree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570084" y="2458283"/>
            <a:ext cx="97258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have to convert </a:t>
            </a:r>
            <a:r>
              <a:rPr lang="en-US" i="1" dirty="0"/>
              <a:t>track popularity </a:t>
            </a:r>
            <a:r>
              <a:rPr lang="en-US" dirty="0"/>
              <a:t>into a </a:t>
            </a:r>
            <a:r>
              <a:rPr lang="en-US" b="1" dirty="0"/>
              <a:t>dummy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into </a:t>
            </a:r>
            <a:r>
              <a:rPr lang="en-US" b="1" dirty="0"/>
              <a:t>training</a:t>
            </a:r>
            <a:r>
              <a:rPr lang="en-US" dirty="0"/>
              <a:t> and </a:t>
            </a:r>
            <a:r>
              <a:rPr lang="en-US" b="1" dirty="0"/>
              <a:t>testing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C0C0C0"/>
                </a:highlight>
              </a:rPr>
              <a:t>rpart</a:t>
            </a:r>
            <a:r>
              <a:rPr lang="en-US" dirty="0">
                <a:highlight>
                  <a:srgbClr val="C0C0C0"/>
                </a:highlight>
              </a:rPr>
              <a:t>(</a:t>
            </a:r>
            <a:r>
              <a:rPr lang="en-US" dirty="0" err="1">
                <a:highlight>
                  <a:srgbClr val="C0C0C0"/>
                </a:highlight>
              </a:rPr>
              <a:t>as.factor</a:t>
            </a:r>
            <a:r>
              <a:rPr lang="en-US" dirty="0">
                <a:highlight>
                  <a:srgbClr val="C0C0C0"/>
                </a:highlight>
              </a:rPr>
              <a:t>(</a:t>
            </a:r>
            <a:r>
              <a:rPr lang="en-US" dirty="0" err="1">
                <a:highlight>
                  <a:srgbClr val="C0C0C0"/>
                </a:highlight>
              </a:rPr>
              <a:t>track_popularity</a:t>
            </a:r>
            <a:r>
              <a:rPr lang="en-US" dirty="0">
                <a:highlight>
                  <a:srgbClr val="C0C0C0"/>
                </a:highlight>
              </a:rPr>
              <a:t>) ~ danceability + energy + </a:t>
            </a:r>
            <a:r>
              <a:rPr lang="en-US" dirty="0" err="1">
                <a:highlight>
                  <a:srgbClr val="C0C0C0"/>
                </a:highlight>
              </a:rPr>
              <a:t>speechiness</a:t>
            </a:r>
            <a:r>
              <a:rPr lang="en-US" dirty="0">
                <a:highlight>
                  <a:srgbClr val="C0C0C0"/>
                </a:highlight>
              </a:rPr>
              <a:t> + loudness + </a:t>
            </a:r>
            <a:r>
              <a:rPr lang="en-US" dirty="0" err="1">
                <a:highlight>
                  <a:srgbClr val="C0C0C0"/>
                </a:highlight>
              </a:rPr>
              <a:t>instrumentalness</a:t>
            </a:r>
            <a:r>
              <a:rPr lang="en-US" dirty="0">
                <a:highlight>
                  <a:srgbClr val="C0C0C0"/>
                </a:highlight>
              </a:rPr>
              <a:t>+ mode+ key + </a:t>
            </a:r>
            <a:r>
              <a:rPr lang="en-US" dirty="0" err="1">
                <a:highlight>
                  <a:srgbClr val="C0C0C0"/>
                </a:highlight>
              </a:rPr>
              <a:t>acousticness</a:t>
            </a:r>
            <a:r>
              <a:rPr lang="en-US" dirty="0">
                <a:highlight>
                  <a:srgbClr val="C0C0C0"/>
                </a:highlight>
              </a:rPr>
              <a:t>+ liveness + valence + tempo, data=</a:t>
            </a:r>
            <a:r>
              <a:rPr lang="en-US" dirty="0" err="1">
                <a:highlight>
                  <a:srgbClr val="C0C0C0"/>
                </a:highlight>
              </a:rPr>
              <a:t>spotify_dec.train</a:t>
            </a:r>
            <a:r>
              <a:rPr lang="en-US" dirty="0">
                <a:highlight>
                  <a:srgbClr val="C0C0C0"/>
                </a:highlight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MR Training</a:t>
            </a:r>
            <a:r>
              <a:rPr lang="en-US" dirty="0"/>
              <a:t>: 0.0935; </a:t>
            </a:r>
            <a:r>
              <a:rPr lang="en-US" b="1" dirty="0"/>
              <a:t>MR Testing</a:t>
            </a:r>
            <a:r>
              <a:rPr lang="en-US" dirty="0"/>
              <a:t>: 0.0920.                                         </a:t>
            </a:r>
            <a:r>
              <a:rPr lang="en-US" b="1" dirty="0"/>
              <a:t>AUC Train</a:t>
            </a:r>
            <a:r>
              <a:rPr lang="en-US" dirty="0"/>
              <a:t>: 0.5; </a:t>
            </a:r>
            <a:r>
              <a:rPr lang="en-US" b="1" dirty="0"/>
              <a:t>AUC Test</a:t>
            </a:r>
            <a:r>
              <a:rPr lang="en-US" dirty="0"/>
              <a:t>:0.5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matrix has </a:t>
            </a:r>
            <a:r>
              <a:rPr lang="en-US" b="1" dirty="0"/>
              <a:t>0</a:t>
            </a:r>
            <a:r>
              <a:rPr lang="en-US" dirty="0"/>
              <a:t> TP and </a:t>
            </a:r>
            <a:r>
              <a:rPr lang="en-US" b="1" dirty="0"/>
              <a:t>0</a:t>
            </a:r>
            <a:r>
              <a:rPr lang="en-US" dirty="0"/>
              <a:t> FP on training &amp; testing 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908304" y="1202045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1st Model (no weights)</a:t>
            </a:r>
            <a:endParaRPr lang="en-US" sz="1800" dirty="0"/>
          </a:p>
        </p:txBody>
      </p:sp>
      <p:pic>
        <p:nvPicPr>
          <p:cNvPr id="6" name="Picture 5" descr="A close-up of numbers&#10;&#10;Description automatically generated">
            <a:extLst>
              <a:ext uri="{FF2B5EF4-FFF2-40B4-BE49-F238E27FC236}">
                <a16:creationId xmlns:a16="http://schemas.microsoft.com/office/drawing/2014/main" id="{9AC270FB-8B03-FFB6-174C-7D53AE81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5463676"/>
            <a:ext cx="2006600" cy="1181100"/>
          </a:xfrm>
          <a:prstGeom prst="rect">
            <a:avLst/>
          </a:prstGeom>
        </p:spPr>
      </p:pic>
      <p:pic>
        <p:nvPicPr>
          <p:cNvPr id="10" name="Picture 9" descr="A close-up of numbers&#10;&#10;Description automatically generated">
            <a:extLst>
              <a:ext uri="{FF2B5EF4-FFF2-40B4-BE49-F238E27FC236}">
                <a16:creationId xmlns:a16="http://schemas.microsoft.com/office/drawing/2014/main" id="{537F14A8-C80E-9D1C-3207-4456BDB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46" y="5491922"/>
            <a:ext cx="1937776" cy="1152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C8649A-3146-4653-CC45-519CDC9D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523385"/>
            <a:ext cx="9292600" cy="7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Modelling: Classification Tree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202ED-1936-F840-37B9-4735549DAE7B}"/>
              </a:ext>
            </a:extLst>
          </p:cNvPr>
          <p:cNvSpPr txBox="1"/>
          <p:nvPr/>
        </p:nvSpPr>
        <p:spPr>
          <a:xfrm>
            <a:off x="213146" y="2011680"/>
            <a:ext cx="42411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MR Training</a:t>
            </a:r>
            <a:r>
              <a:rPr lang="en-US" dirty="0"/>
              <a:t>:0.1951; </a:t>
            </a:r>
            <a:r>
              <a:rPr lang="en-US" b="1" dirty="0"/>
              <a:t>MR Testing</a:t>
            </a:r>
            <a:r>
              <a:rPr lang="en-US" dirty="0"/>
              <a:t>: 0.1927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AUC Train</a:t>
            </a:r>
            <a:r>
              <a:rPr lang="en-US" dirty="0"/>
              <a:t>: 0.6614; </a:t>
            </a:r>
            <a:r>
              <a:rPr lang="en-US" b="1" dirty="0"/>
              <a:t>AUC Test</a:t>
            </a:r>
            <a:r>
              <a:rPr lang="en-US" dirty="0"/>
              <a:t>:0. 0.6451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Model </a:t>
            </a:r>
            <a:r>
              <a:rPr lang="en-US" dirty="0"/>
              <a:t>had higher MR, but </a:t>
            </a:r>
            <a:r>
              <a:rPr lang="en-US" b="1" dirty="0"/>
              <a:t>performed better</a:t>
            </a:r>
            <a:r>
              <a:rPr lang="en-US" dirty="0"/>
              <a:t>, since it had TP and TN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59836F-C548-E0ED-55F8-8AFEB2F0A356}"/>
              </a:ext>
            </a:extLst>
          </p:cNvPr>
          <p:cNvSpPr txBox="1">
            <a:spLocks/>
          </p:cNvSpPr>
          <p:nvPr/>
        </p:nvSpPr>
        <p:spPr>
          <a:xfrm>
            <a:off x="908304" y="1202045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2nd Model (with weights of 1 and 6)</a:t>
            </a:r>
            <a:endParaRPr lang="en-US" sz="1800" dirty="0"/>
          </a:p>
        </p:txBody>
      </p:sp>
      <p:pic>
        <p:nvPicPr>
          <p:cNvPr id="5" name="Picture 4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37AB2FBE-3927-75C1-9E92-DAA097B5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59" y="2158189"/>
            <a:ext cx="7160849" cy="4667745"/>
          </a:xfrm>
          <a:prstGeom prst="rect">
            <a:avLst/>
          </a:prstGeom>
        </p:spPr>
      </p:pic>
      <p:pic>
        <p:nvPicPr>
          <p:cNvPr id="9" name="Picture 8" descr="A close-up of numbers&#10;&#10;Description automatically generated">
            <a:extLst>
              <a:ext uri="{FF2B5EF4-FFF2-40B4-BE49-F238E27FC236}">
                <a16:creationId xmlns:a16="http://schemas.microsoft.com/office/drawing/2014/main" id="{4F0BB570-36B4-4E42-3C52-2D63E7B2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66" y="2276856"/>
            <a:ext cx="2019300" cy="116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B9EEF6-75CD-9EC6-6019-F67CC8CA2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78" y="2502205"/>
            <a:ext cx="4452438" cy="18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3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Comparing All Results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B0BC8-D891-806B-2A53-EA54B6E50F4C}"/>
              </a:ext>
            </a:extLst>
          </p:cNvPr>
          <p:cNvSpPr txBox="1"/>
          <p:nvPr/>
        </p:nvSpPr>
        <p:spPr>
          <a:xfrm>
            <a:off x="191168" y="4821413"/>
            <a:ext cx="6145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101C3-BF6F-47DE-1EE2-0A9325716A01}"/>
              </a:ext>
            </a:extLst>
          </p:cNvPr>
          <p:cNvSpPr txBox="1"/>
          <p:nvPr/>
        </p:nvSpPr>
        <p:spPr>
          <a:xfrm>
            <a:off x="6299662" y="4756769"/>
            <a:ext cx="6145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4946A0B-60DD-D046-A0D2-3C1DD1B23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078217"/>
              </p:ext>
            </p:extLst>
          </p:nvPr>
        </p:nvGraphicFramePr>
        <p:xfrm>
          <a:off x="879407" y="2735535"/>
          <a:ext cx="476873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577">
                  <a:extLst>
                    <a:ext uri="{9D8B030D-6E8A-4147-A177-3AD203B41FA5}">
                      <a16:colId xmlns:a16="http://schemas.microsoft.com/office/drawing/2014/main" val="3573393208"/>
                    </a:ext>
                  </a:extLst>
                </a:gridCol>
                <a:gridCol w="1589577">
                  <a:extLst>
                    <a:ext uri="{9D8B030D-6E8A-4147-A177-3AD203B41FA5}">
                      <a16:colId xmlns:a16="http://schemas.microsoft.com/office/drawing/2014/main" val="1592134818"/>
                    </a:ext>
                  </a:extLst>
                </a:gridCol>
                <a:gridCol w="1589577">
                  <a:extLst>
                    <a:ext uri="{9D8B030D-6E8A-4147-A177-3AD203B41FA5}">
                      <a16:colId xmlns:a16="http://schemas.microsoft.com/office/drawing/2014/main" val="3215861075"/>
                    </a:ext>
                  </a:extLst>
                </a:gridCol>
              </a:tblGrid>
              <a:tr h="3483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932817"/>
                  </a:ext>
                </a:extLst>
              </a:tr>
              <a:tr h="348373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0.6856</a:t>
                      </a:r>
                      <a:endParaRPr lang="en-US" u="sng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0.6610</a:t>
                      </a:r>
                      <a:endParaRPr lang="en-US" u="sng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37678"/>
                  </a:ext>
                </a:extLst>
              </a:tr>
              <a:tr h="348373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0.1534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0.1523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45070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CD904B-252F-A5FE-D66F-C5838126E684}"/>
              </a:ext>
            </a:extLst>
          </p:cNvPr>
          <p:cNvSpPr txBox="1">
            <a:spLocks/>
          </p:cNvSpPr>
          <p:nvPr/>
        </p:nvSpPr>
        <p:spPr>
          <a:xfrm>
            <a:off x="558209" y="1972844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Logistic Regression </a:t>
            </a: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21D11F-FE9B-67AF-93C0-5DBB6E54BB2E}"/>
              </a:ext>
            </a:extLst>
          </p:cNvPr>
          <p:cNvSpPr txBox="1">
            <a:spLocks/>
          </p:cNvSpPr>
          <p:nvPr/>
        </p:nvSpPr>
        <p:spPr>
          <a:xfrm>
            <a:off x="6768665" y="1790995"/>
            <a:ext cx="6662224" cy="105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SVM</a:t>
            </a:r>
            <a:endParaRPr lang="en-US" sz="18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A4A8497-2C26-D311-C026-1920D52BB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73998"/>
              </p:ext>
            </p:extLst>
          </p:nvPr>
        </p:nvGraphicFramePr>
        <p:xfrm>
          <a:off x="6865059" y="2540328"/>
          <a:ext cx="4038111" cy="15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037">
                  <a:extLst>
                    <a:ext uri="{9D8B030D-6E8A-4147-A177-3AD203B41FA5}">
                      <a16:colId xmlns:a16="http://schemas.microsoft.com/office/drawing/2014/main" val="3284038257"/>
                    </a:ext>
                  </a:extLst>
                </a:gridCol>
                <a:gridCol w="1346037">
                  <a:extLst>
                    <a:ext uri="{9D8B030D-6E8A-4147-A177-3AD203B41FA5}">
                      <a16:colId xmlns:a16="http://schemas.microsoft.com/office/drawing/2014/main" val="1242888429"/>
                    </a:ext>
                  </a:extLst>
                </a:gridCol>
                <a:gridCol w="1346037">
                  <a:extLst>
                    <a:ext uri="{9D8B030D-6E8A-4147-A177-3AD203B41FA5}">
                      <a16:colId xmlns:a16="http://schemas.microsoft.com/office/drawing/2014/main" val="361298233"/>
                    </a:ext>
                  </a:extLst>
                </a:gridCol>
              </a:tblGrid>
              <a:tr h="3931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87961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0.5909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3508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dirty="0"/>
                        <a:t>MR1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0.0929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0.0928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57285"/>
                  </a:ext>
                </a:extLst>
              </a:tr>
              <a:tr h="393184">
                <a:tc>
                  <a:txBody>
                    <a:bodyPr/>
                    <a:lstStyle/>
                    <a:p>
                      <a:r>
                        <a:rPr lang="en-US" dirty="0"/>
                        <a:t>MR2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0.0930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98552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2B4E02-938A-82E1-AC3D-0FDFE7BA2579}"/>
              </a:ext>
            </a:extLst>
          </p:cNvPr>
          <p:cNvSpPr txBox="1">
            <a:spLocks/>
          </p:cNvSpPr>
          <p:nvPr/>
        </p:nvSpPr>
        <p:spPr>
          <a:xfrm>
            <a:off x="6768665" y="4293558"/>
            <a:ext cx="6662224" cy="563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Regression Tree</a:t>
            </a:r>
            <a:endParaRPr lang="en-US" sz="18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84C070C-419B-F33A-16D8-EA74DC0B2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33021"/>
              </p:ext>
            </p:extLst>
          </p:nvPr>
        </p:nvGraphicFramePr>
        <p:xfrm>
          <a:off x="6865059" y="4794539"/>
          <a:ext cx="396550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834">
                  <a:extLst>
                    <a:ext uri="{9D8B030D-6E8A-4147-A177-3AD203B41FA5}">
                      <a16:colId xmlns:a16="http://schemas.microsoft.com/office/drawing/2014/main" val="2541541046"/>
                    </a:ext>
                  </a:extLst>
                </a:gridCol>
                <a:gridCol w="1321834">
                  <a:extLst>
                    <a:ext uri="{9D8B030D-6E8A-4147-A177-3AD203B41FA5}">
                      <a16:colId xmlns:a16="http://schemas.microsoft.com/office/drawing/2014/main" val="209198355"/>
                    </a:ext>
                  </a:extLst>
                </a:gridCol>
                <a:gridCol w="1321834">
                  <a:extLst>
                    <a:ext uri="{9D8B030D-6E8A-4147-A177-3AD203B41FA5}">
                      <a16:colId xmlns:a16="http://schemas.microsoft.com/office/drawing/2014/main" val="509251771"/>
                    </a:ext>
                  </a:extLst>
                </a:gridCol>
              </a:tblGrid>
              <a:tr h="3625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0014"/>
                  </a:ext>
                </a:extLst>
              </a:tr>
              <a:tr h="362576">
                <a:tc>
                  <a:txBody>
                    <a:bodyPr/>
                    <a:lstStyle/>
                    <a:p>
                      <a:r>
                        <a:rPr lang="en-US" dirty="0"/>
                        <a:t>AUC 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29091"/>
                  </a:ext>
                </a:extLst>
              </a:tr>
              <a:tr h="362576">
                <a:tc>
                  <a:txBody>
                    <a:bodyPr/>
                    <a:lstStyle/>
                    <a:p>
                      <a:r>
                        <a:rPr lang="en-US" dirty="0"/>
                        <a:t>AUC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0.6614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0.6451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442797"/>
                  </a:ext>
                </a:extLst>
              </a:tr>
              <a:tr h="362576">
                <a:tc>
                  <a:txBody>
                    <a:bodyPr/>
                    <a:lstStyle/>
                    <a:p>
                      <a:r>
                        <a:rPr lang="en-US" dirty="0"/>
                        <a:t>MR1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0.0955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0.0920</a:t>
                      </a:r>
                      <a:endParaRPr lang="en-US" u="sng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15901"/>
                  </a:ext>
                </a:extLst>
              </a:tr>
              <a:tr h="362576">
                <a:tc>
                  <a:txBody>
                    <a:bodyPr/>
                    <a:lstStyle/>
                    <a:p>
                      <a:r>
                        <a:rPr lang="en-US" dirty="0"/>
                        <a:t>MR2</a:t>
                      </a:r>
                    </a:p>
                  </a:txBody>
                  <a:tcPr>
                    <a:solidFill>
                      <a:srgbClr val="FFCF99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0.1951</a:t>
                      </a:r>
                      <a:endParaRPr lang="en-US" dirty="0"/>
                    </a:p>
                  </a:txBody>
                  <a:tcPr>
                    <a:solidFill>
                      <a:srgbClr val="FFCF99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0.1927</a:t>
                      </a:r>
                      <a:endParaRPr lang="en-US" dirty="0"/>
                    </a:p>
                  </a:txBody>
                  <a:tcPr>
                    <a:solidFill>
                      <a:srgbClr val="FFCF99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454268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D2F667-2CFB-14C9-16A5-5AFB96FA6D4F}"/>
              </a:ext>
            </a:extLst>
          </p:cNvPr>
          <p:cNvSpPr txBox="1">
            <a:spLocks/>
          </p:cNvSpPr>
          <p:nvPr/>
        </p:nvSpPr>
        <p:spPr>
          <a:xfrm>
            <a:off x="567052" y="4108160"/>
            <a:ext cx="6045134" cy="2363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Observations:</a:t>
            </a:r>
          </a:p>
          <a:p>
            <a:r>
              <a:rPr lang="en-US" sz="1800" b="1" dirty="0"/>
              <a:t>Regression Tree </a:t>
            </a:r>
            <a:r>
              <a:rPr lang="en-US" sz="1800" dirty="0"/>
              <a:t>had the </a:t>
            </a:r>
            <a:r>
              <a:rPr lang="en-US" sz="1800" b="1" dirty="0"/>
              <a:t>best</a:t>
            </a:r>
            <a:r>
              <a:rPr lang="en-US" sz="1800" dirty="0"/>
              <a:t> Out-of-Sample </a:t>
            </a:r>
            <a:r>
              <a:rPr lang="en-US" sz="1800" b="1" dirty="0"/>
              <a:t>MR</a:t>
            </a:r>
          </a:p>
          <a:p>
            <a:r>
              <a:rPr lang="en-US" sz="1800" b="1" dirty="0"/>
              <a:t>Logistic Regression </a:t>
            </a:r>
            <a:r>
              <a:rPr lang="en-US" sz="1800" dirty="0"/>
              <a:t>had best </a:t>
            </a:r>
            <a:r>
              <a:rPr lang="en-US" sz="1800" b="1" dirty="0"/>
              <a:t>AUC</a:t>
            </a:r>
          </a:p>
          <a:p>
            <a:r>
              <a:rPr lang="en-US" sz="1800" b="1" dirty="0"/>
              <a:t>Tree </a:t>
            </a:r>
            <a:r>
              <a:rPr lang="en-US" sz="1800" dirty="0"/>
              <a:t>is the best model, since it can handle continuous data as the dependent variable</a:t>
            </a:r>
            <a:endParaRPr lang="en-US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15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89CFD4-8D18-84E6-F319-26F4CDFAA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34763"/>
              </p:ext>
            </p:extLst>
          </p:nvPr>
        </p:nvGraphicFramePr>
        <p:xfrm>
          <a:off x="1670670" y="0"/>
          <a:ext cx="8434850" cy="67532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03561">
                  <a:extLst>
                    <a:ext uri="{9D8B030D-6E8A-4147-A177-3AD203B41FA5}">
                      <a16:colId xmlns:a16="http://schemas.microsoft.com/office/drawing/2014/main" val="2877570201"/>
                    </a:ext>
                  </a:extLst>
                </a:gridCol>
                <a:gridCol w="5731289">
                  <a:extLst>
                    <a:ext uri="{9D8B030D-6E8A-4147-A177-3AD203B41FA5}">
                      <a16:colId xmlns:a16="http://schemas.microsoft.com/office/drawing/2014/main" val="3446426200"/>
                    </a:ext>
                  </a:extLst>
                </a:gridCol>
              </a:tblGrid>
              <a:tr h="293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Variable Name</a:t>
                      </a:r>
                    </a:p>
                  </a:txBody>
                  <a:tcPr marL="93553" marR="70165" marT="46776" marB="467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93553" marR="70165" marT="46776" marB="4677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370566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track_id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unique ID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888471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track_name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Song Name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824614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track_artist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Song Artist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040663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CF99"/>
                          </a:highlight>
                        </a:rPr>
                        <a:t>track_popularity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highlight>
                          <a:srgbClr val="FFCF99"/>
                        </a:highlight>
                      </a:endParaRP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Song Popularity (0-100) where higher is better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774183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track_album_id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Album unique ID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757432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track_album_name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Song album name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894953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track_album_release_date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Date when album released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279595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playlist_name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Name of playlist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563124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playlist_id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 ID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0065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playlist_genre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 genre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799625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playlist_subgenre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Playlist subgenre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62296"/>
                  </a:ext>
                </a:extLst>
              </a:tr>
              <a:tr h="36581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danceability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Danceability describes how suitable a track is for dancing based on a combination of musical elements. A value of 0.0 is least danceable and 1.0 is most danceable.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432411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energy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Energy is a measure from 0.0 to 1.0 and represents a perceptual measure of intensity and activity.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321450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key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estimated overall key of the track. Integers map to pitches using standard Pitch Class notation 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02412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loudness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overall loudness of a track in decibels (dB).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774496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 indicates the modality (major or minor) of a track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492709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speechiness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Speechiness detects the presence of spoken words in a track.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289824"/>
                  </a:ext>
                </a:extLst>
              </a:tr>
              <a:tr h="36581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acousticness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confidence measure from 0.0 to 1.0 of whether the track is acoustic. 1.0 represents high confidence the track is acoustic.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509725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instrumentalness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Predicts whether a track contains no vocals.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30043"/>
                  </a:ext>
                </a:extLst>
              </a:tr>
              <a:tr h="36581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liveness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Detects the presence of an audience in the recording. Higher liveness values represent an increased probability that the track was performed live. A value above 0.8 provides strong likelihood that the track is live.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871308"/>
                  </a:ext>
                </a:extLst>
              </a:tr>
              <a:tr h="36581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valence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measure from 0.0 to 1.0 describing the musical positiveness conveyed by a track. Tracks with high valence sound more positive.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894815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tempo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overall estimated tempo of a track in beats per minute (BPM).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393909"/>
                  </a:ext>
                </a:extLst>
              </a:tr>
              <a:tr h="24810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duration_ms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Duration of song in milliseconds</a:t>
                      </a:r>
                    </a:p>
                  </a:txBody>
                  <a:tcPr marL="93553" marR="70165" marT="46776" marB="467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26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88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90" y="1202045"/>
            <a:ext cx="6662224" cy="1052342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Comparing All Results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B0BC8-D891-806B-2A53-EA54B6E50F4C}"/>
              </a:ext>
            </a:extLst>
          </p:cNvPr>
          <p:cNvSpPr txBox="1"/>
          <p:nvPr/>
        </p:nvSpPr>
        <p:spPr>
          <a:xfrm>
            <a:off x="191168" y="4821413"/>
            <a:ext cx="6145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101C3-BF6F-47DE-1EE2-0A9325716A01}"/>
              </a:ext>
            </a:extLst>
          </p:cNvPr>
          <p:cNvSpPr txBox="1"/>
          <p:nvPr/>
        </p:nvSpPr>
        <p:spPr>
          <a:xfrm>
            <a:off x="6299662" y="4756769"/>
            <a:ext cx="6145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D2F667-2CFB-14C9-16A5-5AFB96FA6D4F}"/>
              </a:ext>
            </a:extLst>
          </p:cNvPr>
          <p:cNvSpPr txBox="1">
            <a:spLocks/>
          </p:cNvSpPr>
          <p:nvPr/>
        </p:nvSpPr>
        <p:spPr>
          <a:xfrm>
            <a:off x="558209" y="1918038"/>
            <a:ext cx="5488580" cy="3855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Final Thoughts:</a:t>
            </a:r>
          </a:p>
          <a:p>
            <a:r>
              <a:rPr lang="en-US" sz="1800" b="1" dirty="0"/>
              <a:t>Tree </a:t>
            </a:r>
            <a:r>
              <a:rPr lang="en-US" sz="1800" dirty="0"/>
              <a:t>is the best model out of the last three models</a:t>
            </a:r>
          </a:p>
          <a:p>
            <a:r>
              <a:rPr lang="en-US" sz="1800" b="1" dirty="0"/>
              <a:t>LM </a:t>
            </a:r>
            <a:r>
              <a:rPr lang="en-US" sz="1800" dirty="0"/>
              <a:t>performs better than </a:t>
            </a:r>
            <a:r>
              <a:rPr lang="en-US" sz="1800" b="1" dirty="0"/>
              <a:t>KNN</a:t>
            </a:r>
          </a:p>
          <a:p>
            <a:r>
              <a:rPr lang="en-US" sz="1800" b="1" dirty="0"/>
              <a:t>Tree</a:t>
            </a:r>
            <a:r>
              <a:rPr lang="en-US" sz="1800" dirty="0"/>
              <a:t> is best one, since LM does not fit four assumptions and overfits data (based on residual plots)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FCE7A3-F6CC-38BF-DDC3-EFA2ECD9AD28}"/>
              </a:ext>
            </a:extLst>
          </p:cNvPr>
          <p:cNvSpPr txBox="1">
            <a:spLocks/>
          </p:cNvSpPr>
          <p:nvPr/>
        </p:nvSpPr>
        <p:spPr>
          <a:xfrm>
            <a:off x="6234028" y="2018806"/>
            <a:ext cx="5488580" cy="3855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Best </a:t>
            </a:r>
            <a:r>
              <a:rPr lang="en-US" sz="1800" i="1" dirty="0"/>
              <a:t>Track Popularity </a:t>
            </a:r>
            <a:r>
              <a:rPr lang="en-US" sz="1800" dirty="0"/>
              <a:t>predictors</a:t>
            </a:r>
            <a:r>
              <a:rPr lang="en-US" sz="1800" b="1" dirty="0"/>
              <a:t>:</a:t>
            </a:r>
          </a:p>
          <a:p>
            <a:r>
              <a:rPr lang="en-US" sz="1800" b="1" dirty="0"/>
              <a:t>Plots </a:t>
            </a:r>
            <a:r>
              <a:rPr lang="en-US" sz="1800" dirty="0"/>
              <a:t>and </a:t>
            </a:r>
            <a:r>
              <a:rPr lang="en-US" sz="1800" b="1" dirty="0"/>
              <a:t>Models </a:t>
            </a:r>
            <a:r>
              <a:rPr lang="en-US" sz="1800" dirty="0"/>
              <a:t>agree that </a:t>
            </a:r>
            <a:r>
              <a:rPr lang="en-US" sz="1800" i="1" dirty="0" err="1"/>
              <a:t>instrumentallness</a:t>
            </a:r>
            <a:r>
              <a:rPr lang="en-US" sz="1800" dirty="0"/>
              <a:t>, </a:t>
            </a:r>
            <a:r>
              <a:rPr lang="en-US" sz="1800" i="1" dirty="0" err="1"/>
              <a:t>speechiness</a:t>
            </a:r>
            <a:r>
              <a:rPr lang="en-US" sz="1800" dirty="0"/>
              <a:t> and </a:t>
            </a:r>
            <a:r>
              <a:rPr lang="en-US" sz="1800" i="1" dirty="0"/>
              <a:t>liveness</a:t>
            </a:r>
            <a:r>
              <a:rPr lang="en-US" sz="1800" dirty="0"/>
              <a:t> are the variables that </a:t>
            </a:r>
            <a:r>
              <a:rPr lang="en-US" sz="1800" b="1" dirty="0"/>
              <a:t>best predict popularity</a:t>
            </a:r>
          </a:p>
          <a:p>
            <a:r>
              <a:rPr lang="en-US" sz="1800" i="1" dirty="0"/>
              <a:t>Pop  </a:t>
            </a:r>
            <a:r>
              <a:rPr lang="en-US" sz="1800" dirty="0"/>
              <a:t>and </a:t>
            </a:r>
            <a:r>
              <a:rPr lang="en-US" sz="1800" i="1" dirty="0"/>
              <a:t>dance pop </a:t>
            </a:r>
            <a:r>
              <a:rPr lang="en-US" sz="1800" dirty="0"/>
              <a:t>are the </a:t>
            </a:r>
            <a:r>
              <a:rPr lang="en-US" sz="1800" b="1" dirty="0"/>
              <a:t>genre </a:t>
            </a:r>
            <a:r>
              <a:rPr lang="en-US" sz="1800" dirty="0"/>
              <a:t>and </a:t>
            </a:r>
            <a:r>
              <a:rPr lang="en-US" sz="1800" b="1" dirty="0"/>
              <a:t>subgenre </a:t>
            </a:r>
            <a:r>
              <a:rPr lang="en-US" sz="1800" dirty="0"/>
              <a:t>that predicts popularity the most </a:t>
            </a:r>
          </a:p>
          <a:p>
            <a:r>
              <a:rPr lang="en-US" sz="1800" dirty="0"/>
              <a:t>From linear and logistic models, </a:t>
            </a:r>
            <a:r>
              <a:rPr lang="en-US" sz="1800" i="1" dirty="0"/>
              <a:t>key </a:t>
            </a:r>
            <a:r>
              <a:rPr lang="en-US" sz="1800" dirty="0"/>
              <a:t>is not significant and does not influence in a songs </a:t>
            </a:r>
            <a:r>
              <a:rPr lang="en-US" sz="1800" b="1" dirty="0"/>
              <a:t>popularity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442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3AC36-3692-2CAF-8D26-72D0D947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Packages Required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CAC1-E565-8542-105F-C52D1A7ED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Autofit/>
          </a:bodyPr>
          <a:lstStyle/>
          <a:p>
            <a:r>
              <a:rPr lang="en-US" sz="1700" b="1" dirty="0" err="1"/>
              <a:t>Tidyverse</a:t>
            </a:r>
            <a:r>
              <a:rPr lang="en-US" sz="1700" dirty="0"/>
              <a:t>: assists with data import, tidying, manipulation, and data visualization.</a:t>
            </a:r>
          </a:p>
          <a:p>
            <a:endParaRPr lang="en-US" sz="1700" dirty="0"/>
          </a:p>
          <a:p>
            <a:r>
              <a:rPr lang="en-US" sz="1700" b="1" dirty="0"/>
              <a:t>ggplot2</a:t>
            </a:r>
            <a:r>
              <a:rPr lang="en-US" sz="1700" dirty="0"/>
              <a:t>:  package for producing statistical, or data, graphics.</a:t>
            </a:r>
          </a:p>
          <a:p>
            <a:endParaRPr lang="en-US" sz="1700" dirty="0"/>
          </a:p>
          <a:p>
            <a:r>
              <a:rPr lang="en-US" sz="1700" b="1" dirty="0" err="1"/>
              <a:t>kknn</a:t>
            </a:r>
            <a:r>
              <a:rPr lang="en-US" sz="1700" dirty="0"/>
              <a:t>: performs k-nearest neighbor classification.</a:t>
            </a:r>
          </a:p>
          <a:p>
            <a:endParaRPr lang="en-US" sz="1700" dirty="0"/>
          </a:p>
          <a:p>
            <a:r>
              <a:rPr lang="en-US" sz="1700" b="1" dirty="0" err="1"/>
              <a:t>corrplot</a:t>
            </a:r>
            <a:r>
              <a:rPr lang="en-US" sz="1700" dirty="0"/>
              <a:t>: graphical display of a correlation matrix, confidence interval.</a:t>
            </a:r>
          </a:p>
          <a:p>
            <a:endParaRPr lang="en-US" sz="1700" dirty="0"/>
          </a:p>
          <a:p>
            <a:r>
              <a:rPr lang="en-US" sz="1700" b="1" dirty="0" err="1"/>
              <a:t>readr</a:t>
            </a:r>
            <a:r>
              <a:rPr lang="en-US" sz="1700" dirty="0"/>
              <a:t>: provides a fast way to read rectangular data.</a:t>
            </a:r>
          </a:p>
          <a:p>
            <a:endParaRPr lang="en-US" sz="1700" dirty="0"/>
          </a:p>
          <a:p>
            <a:r>
              <a:rPr lang="en-US" sz="1700" b="1" dirty="0" err="1"/>
              <a:t>rpart</a:t>
            </a:r>
            <a:r>
              <a:rPr lang="en-US" sz="1700" dirty="0"/>
              <a:t>: implements the classification and regression tree algorithm (CART).</a:t>
            </a:r>
          </a:p>
          <a:p>
            <a:endParaRPr lang="en-US" sz="1700" dirty="0"/>
          </a:p>
          <a:p>
            <a:r>
              <a:rPr lang="en-US" sz="1700" b="1" dirty="0" err="1"/>
              <a:t>rpart.plot</a:t>
            </a:r>
            <a:r>
              <a:rPr lang="en-US" sz="1700" dirty="0"/>
              <a:t>: An Enhanced Plotting Package for </a:t>
            </a:r>
            <a:r>
              <a:rPr lang="en-US" sz="1700" dirty="0" err="1"/>
              <a:t>rpart</a:t>
            </a:r>
            <a:r>
              <a:rPr lang="en-US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09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50" y="2482405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b="1" dirty="0"/>
              <a:t>Data loading</a:t>
            </a:r>
            <a:r>
              <a:rPr lang="en-US" sz="2000" dirty="0"/>
              <a:t>: </a:t>
            </a:r>
          </a:p>
          <a:p>
            <a:r>
              <a:rPr lang="en-US" sz="2000" b="1" dirty="0"/>
              <a:t>Data Examination</a:t>
            </a:r>
            <a:r>
              <a:rPr lang="en-US" sz="2000" dirty="0"/>
              <a:t>: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>
              <a:highlight>
                <a:srgbClr val="C0C0C0"/>
              </a:highlight>
            </a:endParaRPr>
          </a:p>
          <a:p>
            <a:endParaRPr lang="en-US" sz="2000" dirty="0">
              <a:highlight>
                <a:srgbClr val="C0C0C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A04204-F4F9-76C5-40CD-38635616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22" y="2482405"/>
            <a:ext cx="3543300" cy="35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80A3F8-266A-B166-81EF-CC573B14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877" y="2949692"/>
            <a:ext cx="1397000" cy="228600"/>
          </a:xfrm>
          <a:prstGeom prst="rect">
            <a:avLst/>
          </a:prstGeom>
        </p:spPr>
      </p:pic>
      <p:pic>
        <p:nvPicPr>
          <p:cNvPr id="19" name="Picture 18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D24C7FB0-3EE7-5C2C-081E-981F80EA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5" y="3331212"/>
            <a:ext cx="3372273" cy="1346646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68C173B-6D42-0988-2A7F-D10729E88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193" y="2426849"/>
            <a:ext cx="4896503" cy="30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8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Data Cleaning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sz="2000" dirty="0"/>
              <a:t>2</a:t>
            </a:r>
          </a:p>
          <a:p>
            <a:r>
              <a:rPr lang="en-US" sz="2000" dirty="0"/>
              <a:t>We need to change  </a:t>
            </a:r>
            <a:r>
              <a:rPr lang="en-US" sz="2000" i="1" dirty="0" err="1"/>
              <a:t>track_album_release_date</a:t>
            </a:r>
            <a:r>
              <a:rPr lang="en-US" sz="2000" dirty="0"/>
              <a:t> from </a:t>
            </a:r>
            <a:r>
              <a:rPr lang="en-US" sz="2000" b="1" dirty="0"/>
              <a:t>chr</a:t>
            </a:r>
            <a:r>
              <a:rPr lang="en-US" sz="2000" dirty="0"/>
              <a:t> to </a:t>
            </a:r>
            <a:r>
              <a:rPr lang="en-US" sz="2000" b="1" dirty="0"/>
              <a:t>date</a:t>
            </a:r>
            <a:r>
              <a:rPr lang="en-US" sz="2000" dirty="0"/>
              <a:t> variable</a:t>
            </a:r>
          </a:p>
          <a:p>
            <a:r>
              <a:rPr lang="en-US" sz="2000" dirty="0"/>
              <a:t>We will also change </a:t>
            </a:r>
            <a:r>
              <a:rPr lang="en-US" sz="2000" i="1" dirty="0" err="1"/>
              <a:t>playlist_genre</a:t>
            </a:r>
            <a:r>
              <a:rPr lang="en-US" sz="2000" i="1" dirty="0"/>
              <a:t>  </a:t>
            </a:r>
            <a:r>
              <a:rPr lang="en-US" sz="2000" dirty="0"/>
              <a:t>from </a:t>
            </a:r>
            <a:r>
              <a:rPr lang="en-US" sz="2000" b="1" dirty="0"/>
              <a:t>chr</a:t>
            </a:r>
            <a:r>
              <a:rPr lang="en-US" sz="2000" dirty="0"/>
              <a:t> to </a:t>
            </a:r>
            <a:r>
              <a:rPr lang="en-US" sz="2000" b="1" dirty="0"/>
              <a:t>factor</a:t>
            </a:r>
            <a:r>
              <a:rPr lang="en-US" sz="2000" dirty="0"/>
              <a:t>, for future plotting</a:t>
            </a:r>
          </a:p>
          <a:p>
            <a:endParaRPr lang="en-US" sz="2000" dirty="0">
              <a:highlight>
                <a:srgbClr val="C0C0C0"/>
              </a:highlight>
            </a:endParaRPr>
          </a:p>
          <a:p>
            <a:r>
              <a:rPr lang="en-US" sz="2000" dirty="0">
                <a:highlight>
                  <a:srgbClr val="C0C0C0"/>
                </a:highlight>
              </a:rPr>
              <a:t>Summary() </a:t>
            </a:r>
            <a:r>
              <a:rPr lang="en-US" sz="2000" dirty="0"/>
              <a:t>displays      :  Min, Q1, Median, Mean, Q3 and Max of each variable</a:t>
            </a:r>
          </a:p>
          <a:p>
            <a:endParaRPr lang="en-US" sz="2000" dirty="0"/>
          </a:p>
          <a:p>
            <a:r>
              <a:rPr lang="en-US" sz="2000" dirty="0"/>
              <a:t>We can see that there are probably some </a:t>
            </a:r>
            <a:r>
              <a:rPr lang="en-US" sz="2000" b="1" dirty="0"/>
              <a:t>outliers</a:t>
            </a:r>
            <a:r>
              <a:rPr lang="en-US" sz="2000" dirty="0"/>
              <a:t> </a:t>
            </a:r>
          </a:p>
          <a:p>
            <a:r>
              <a:rPr lang="en-US" sz="2000" i="1" dirty="0" err="1"/>
              <a:t>duration_ms</a:t>
            </a:r>
            <a:r>
              <a:rPr lang="en-US" sz="2000" i="1" dirty="0"/>
              <a:t> </a:t>
            </a:r>
            <a:r>
              <a:rPr lang="en-US" sz="2000" dirty="0"/>
              <a:t>has a Max of </a:t>
            </a:r>
            <a:r>
              <a:rPr lang="en-US" sz="2000" b="1" dirty="0"/>
              <a:t>517810</a:t>
            </a:r>
          </a:p>
          <a:p>
            <a:r>
              <a:rPr lang="en-US" sz="2000" i="1" dirty="0"/>
              <a:t>tempo</a:t>
            </a:r>
            <a:r>
              <a:rPr lang="en-US" sz="2000" dirty="0"/>
              <a:t> has a Max of </a:t>
            </a:r>
            <a:r>
              <a:rPr lang="en-US" sz="2000" b="1" dirty="0"/>
              <a:t>239.44</a:t>
            </a:r>
          </a:p>
          <a:p>
            <a:r>
              <a:rPr lang="en-US" sz="2000" dirty="0"/>
              <a:t>Since </a:t>
            </a:r>
            <a:r>
              <a:rPr lang="en-US" sz="2000" i="1" dirty="0" err="1"/>
              <a:t>track_popularity</a:t>
            </a:r>
            <a:r>
              <a:rPr lang="en-US" sz="2000" i="1" dirty="0"/>
              <a:t> </a:t>
            </a:r>
            <a:r>
              <a:rPr lang="en-US" sz="2000" dirty="0"/>
              <a:t>is continuous we assume </a:t>
            </a:r>
            <a:r>
              <a:rPr lang="en-US" sz="2000" b="1" dirty="0" err="1"/>
              <a:t>lm</a:t>
            </a:r>
            <a:r>
              <a:rPr lang="en-US" sz="2000" dirty="0"/>
              <a:t> and </a:t>
            </a:r>
            <a:r>
              <a:rPr lang="en-US" sz="2000" b="1" dirty="0"/>
              <a:t>regression trees</a:t>
            </a:r>
            <a:r>
              <a:rPr lang="en-US" sz="2000" dirty="0"/>
              <a:t> are the best model</a:t>
            </a:r>
          </a:p>
        </p:txBody>
      </p:sp>
      <p:pic>
        <p:nvPicPr>
          <p:cNvPr id="5" name="Picture 4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A434117-40A3-C02F-A9AA-492AB4B4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66" y="2474817"/>
            <a:ext cx="2376961" cy="624067"/>
          </a:xfrm>
          <a:prstGeom prst="rect">
            <a:avLst/>
          </a:prstGeom>
        </p:spPr>
      </p:pic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74FC251-5260-B40E-A6A8-1620682F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66" y="3870841"/>
            <a:ext cx="2170216" cy="7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3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C213E2-DE78-9DE4-F23D-F26355071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3" b="1242"/>
          <a:stretch/>
        </p:blipFill>
        <p:spPr>
          <a:xfrm>
            <a:off x="842265" y="819397"/>
            <a:ext cx="10159794" cy="5713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A529E-D898-CF07-0227-7435EFBD0E6F}"/>
              </a:ext>
            </a:extLst>
          </p:cNvPr>
          <p:cNvSpPr txBox="1"/>
          <p:nvPr/>
        </p:nvSpPr>
        <p:spPr>
          <a:xfrm>
            <a:off x="925393" y="309953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STR()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61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A1F9DE-FF13-7880-56B8-B3E389582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188" y="911427"/>
            <a:ext cx="5937624" cy="56295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F43E7-B520-E7CA-A462-2C8FC8492BB7}"/>
              </a:ext>
            </a:extLst>
          </p:cNvPr>
          <p:cNvSpPr txBox="1"/>
          <p:nvPr/>
        </p:nvSpPr>
        <p:spPr>
          <a:xfrm>
            <a:off x="925393" y="309953"/>
            <a:ext cx="6097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SUMMARY()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275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683E-F313-6E86-3891-2FF839DE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F2F1-FB9C-8187-FD3E-8473EBA7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000" b="1" dirty="0"/>
              <a:t>Duplicates</a:t>
            </a:r>
            <a:r>
              <a:rPr lang="en-US" sz="2000" dirty="0"/>
              <a:t> : </a:t>
            </a:r>
          </a:p>
          <a:p>
            <a:r>
              <a:rPr lang="en-US" sz="2000" b="1" dirty="0"/>
              <a:t>4477</a:t>
            </a:r>
            <a:r>
              <a:rPr lang="en-US" sz="2000" dirty="0"/>
              <a:t> observations have </a:t>
            </a:r>
            <a:r>
              <a:rPr lang="en-US" sz="2000" b="1" dirty="0"/>
              <a:t>duplicates</a:t>
            </a:r>
            <a:r>
              <a:rPr lang="en-US" sz="2000" dirty="0"/>
              <a:t> on </a:t>
            </a:r>
            <a:r>
              <a:rPr lang="en-US" sz="2000" i="1" dirty="0" err="1"/>
              <a:t>track_id</a:t>
            </a:r>
            <a:endParaRPr lang="en-US" sz="2000" i="1" dirty="0"/>
          </a:p>
          <a:p>
            <a:r>
              <a:rPr lang="en-US" sz="2000" dirty="0"/>
              <a:t>We remove them</a:t>
            </a:r>
          </a:p>
          <a:p>
            <a:r>
              <a:rPr lang="en-US" sz="2000" b="1" dirty="0"/>
              <a:t>Missing values</a:t>
            </a:r>
            <a:r>
              <a:rPr lang="en-US" sz="2000" dirty="0"/>
              <a:t>:</a:t>
            </a:r>
          </a:p>
          <a:p>
            <a:r>
              <a:rPr lang="en-US" sz="2000" dirty="0"/>
              <a:t> </a:t>
            </a:r>
            <a:r>
              <a:rPr lang="en-US" sz="2000" b="1" dirty="0"/>
              <a:t>1693</a:t>
            </a:r>
            <a:r>
              <a:rPr lang="en-US" sz="2000" dirty="0"/>
              <a:t> missing values in this dataset</a:t>
            </a:r>
          </a:p>
          <a:p>
            <a:r>
              <a:rPr lang="en-US" sz="2000" dirty="0"/>
              <a:t>We will not remove them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D609-CC79-B14B-EC40-59E093B8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7" y="2533601"/>
            <a:ext cx="45593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F85B4-2B85-032D-C816-A502FF10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797" y="3726180"/>
            <a:ext cx="2161536" cy="2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7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1913</Words>
  <Application>Microsoft Macintosh PowerPoint</Application>
  <PresentationFormat>Widescreen</PresentationFormat>
  <Paragraphs>439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Spotify Data Analysis</vt:lpstr>
      <vt:lpstr>Introduction</vt:lpstr>
      <vt:lpstr>PowerPoint Presentation</vt:lpstr>
      <vt:lpstr>Packages Required</vt:lpstr>
      <vt:lpstr>Data Preparation</vt:lpstr>
      <vt:lpstr>Data Cleaning</vt:lpstr>
      <vt:lpstr>PowerPoint Presentation</vt:lpstr>
      <vt:lpstr>PowerPoint Presentation</vt:lpstr>
      <vt:lpstr>Data Cleaning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Modelling</vt:lpstr>
      <vt:lpstr>Modelling: Linear Models</vt:lpstr>
      <vt:lpstr>Modelling: KNN</vt:lpstr>
      <vt:lpstr>Modelling: KNN &gt; Different Variables</vt:lpstr>
      <vt:lpstr>Modelling</vt:lpstr>
      <vt:lpstr>Modelling</vt:lpstr>
      <vt:lpstr>Modelling : Logistic Regression</vt:lpstr>
      <vt:lpstr>Modelling </vt:lpstr>
      <vt:lpstr>Modelling </vt:lpstr>
      <vt:lpstr>Modelling: SVM</vt:lpstr>
      <vt:lpstr>Modelling: Classification Tree</vt:lpstr>
      <vt:lpstr>Modelling: Classification Tree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Data Analysis</dc:title>
  <dc:creator>eva beyebach</dc:creator>
  <cp:lastModifiedBy>eva beyebach</cp:lastModifiedBy>
  <cp:revision>16</cp:revision>
  <dcterms:created xsi:type="dcterms:W3CDTF">2023-11-27T12:27:29Z</dcterms:created>
  <dcterms:modified xsi:type="dcterms:W3CDTF">2023-12-05T10:01:18Z</dcterms:modified>
</cp:coreProperties>
</file>